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notesMasterIdLst>
    <p:notesMasterId r:id="rId21"/>
  </p:notesMasterIdLst>
  <p:sldSz cx="14630400" cy="8229600"/>
  <p:notesSz cx="8229600" cy="14630400"/>
  <p:embeddedFontLst>
    <p:embeddedFont>
      <p:font typeface="Barlow"/>
      <p:regular r:id="rId26"/>
    </p:embeddedFont>
    <p:embeddedFont>
      <p:font typeface="Barlow"/>
      <p:regular r:id="rId27"/>
    </p:embeddedFont>
    <p:embeddedFont>
      <p:font typeface="Barlow"/>
      <p:regular r:id="rId28"/>
    </p:embeddedFont>
    <p:embeddedFont>
      <p:font typeface="Barlow"/>
      <p:regular r:id="rId29"/>
    </p:embeddedFont>
    <p:embeddedFont>
      <p:font typeface="Montserrat"/>
      <p:regular r:id="rId30"/>
    </p:embeddedFont>
    <p:embeddedFont>
      <p:font typeface="Montserrat"/>
      <p:regular r:id="rId31"/>
    </p:embeddedFont>
    <p:embeddedFont>
      <p:font typeface="Montserrat"/>
      <p:regular r:id="rId32"/>
    </p:embeddedFont>
    <p:embeddedFont>
      <p:font typeface="Montserrat"/>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6" Type="http://schemas.openxmlformats.org/officeDocument/2006/relationships/font" Target="fonts/font1.fntdata"/><Relationship Id="rId27" Type="http://schemas.openxmlformats.org/officeDocument/2006/relationships/font" Target="fonts/font2.fntdata"/><Relationship Id="rId28" Type="http://schemas.openxmlformats.org/officeDocument/2006/relationships/font" Target="fonts/font3.fntdata"/><Relationship Id="rId29" Type="http://schemas.openxmlformats.org/officeDocument/2006/relationships/font" Target="fonts/font4.fntdata"/><Relationship Id="rId30" Type="http://schemas.openxmlformats.org/officeDocument/2006/relationships/font" Target="fonts/font5.fntdata"/><Relationship Id="rId31" Type="http://schemas.openxmlformats.org/officeDocument/2006/relationships/font" Target="fonts/font6.fntdata"/><Relationship Id="rId32" Type="http://schemas.openxmlformats.org/officeDocument/2006/relationships/font" Target="fonts/font7.fntdata"/><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slideLayout" Target="../slideLayouts/slideLayout13.xml"/><Relationship Id="rId6"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www.europarl.europa.eu/meetdocs/2004_2009/documents/dv/peti20061127_sir342-06_/peti20061127_sir342-06_es.pdf" TargetMode="External"/><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slideLayout" Target="../slideLayouts/slideLayout14.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slideLayout" Target="../slideLayouts/slideLayout16.xml"/><Relationship Id="rId1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sv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slideLayout" Target="../slideLayouts/slideLayout17.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slideLayout" Target="../slideLayouts/slideLayout18.xml"/><Relationship Id="rId10"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9.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slideLayout" Target="../slideLayouts/slideLayout3.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slideLayout" Target="../slideLayouts/slideLayout8.xml"/><Relationship Id="rId1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58309" y="1117044"/>
            <a:ext cx="13113782" cy="1425416"/>
          </a:xfrm>
          <a:prstGeom prst="rect">
            <a:avLst/>
          </a:prstGeom>
          <a:noFill/>
          <a:ln/>
        </p:spPr>
        <p:txBody>
          <a:bodyPr wrap="square" lIns="0" tIns="0" rIns="0" bIns="0" rtlCol="0" anchor="t"/>
          <a:lstStyle/>
          <a:p>
            <a:pPr algn="ctr" indent="0" marL="0">
              <a:lnSpc>
                <a:spcPts val="5600"/>
              </a:lnSpc>
              <a:buNone/>
            </a:pPr>
            <a:r>
              <a:rPr lang="en-US" sz="4450" b="1" i="1" dirty="0">
                <a:solidFill>
                  <a:srgbClr val="2E3C4E"/>
                </a:solidFill>
                <a:latin typeface="Barlow Bold" pitchFamily="34" charset="0"/>
                <a:ea typeface="Barlow Bold" pitchFamily="34" charset="-122"/>
                <a:cs typeface="Barlow Bold" pitchFamily="34" charset="-120"/>
              </a:rPr>
              <a:t> La democratización de la energía y el protagonismo ciudadano en la transición ecológica</a:t>
            </a:r>
            <a:pPr algn="ctr"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 </a:t>
            </a:r>
            <a:endParaRPr lang="en-US" sz="4450" dirty="0"/>
          </a:p>
        </p:txBody>
      </p:sp>
      <p:sp>
        <p:nvSpPr>
          <p:cNvPr id="5" name="Text 2"/>
          <p:cNvSpPr/>
          <p:nvPr/>
        </p:nvSpPr>
        <p:spPr>
          <a:xfrm>
            <a:off x="2977991" y="2629019"/>
            <a:ext cx="8674298" cy="712708"/>
          </a:xfrm>
          <a:prstGeom prst="rect">
            <a:avLst/>
          </a:prstGeom>
          <a:noFill/>
          <a:ln/>
        </p:spPr>
        <p:txBody>
          <a:bodyPr wrap="none" lIns="0" tIns="0" rIns="0" bIns="0" rtlCol="0" anchor="t"/>
          <a:lstStyle/>
          <a:p>
            <a:pPr algn="ctr"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 Asociación Solidaridad Solar SOS</a:t>
            </a:r>
            <a:endParaRPr lang="en-US" sz="4450" dirty="0"/>
          </a:p>
        </p:txBody>
      </p:sp>
      <p:sp>
        <p:nvSpPr>
          <p:cNvPr id="6" name="Text 3"/>
          <p:cNvSpPr/>
          <p:nvPr/>
        </p:nvSpPr>
        <p:spPr>
          <a:xfrm>
            <a:off x="758309" y="3861554"/>
            <a:ext cx="4996458" cy="346710"/>
          </a:xfrm>
          <a:prstGeom prst="rect">
            <a:avLst/>
          </a:prstGeom>
          <a:noFill/>
          <a:ln/>
        </p:spPr>
        <p:txBody>
          <a:bodyPr wrap="none" lIns="0" tIns="0" rIns="0" bIns="0" rtlCol="0" anchor="t"/>
          <a:lstStyle/>
          <a:p>
            <a:pPr algn="l" indent="0" marL="0">
              <a:lnSpc>
                <a:spcPts val="2700"/>
              </a:lnSpc>
              <a:buNone/>
            </a:pPr>
            <a:endParaRPr lang="en-US" sz="1700" dirty="0"/>
          </a:p>
        </p:txBody>
      </p:sp>
      <p:pic>
        <p:nvPicPr>
          <p:cNvPr id="7" name="Image 1" descr="preencoded.png">    </p:cNvPr>
          <p:cNvPicPr>
            <a:picLocks noChangeAspect="1"/>
          </p:cNvPicPr>
          <p:nvPr/>
        </p:nvPicPr>
        <p:blipFill>
          <a:blip r:embed="rId2"/>
          <a:stretch>
            <a:fillRect/>
          </a:stretch>
        </p:blipFill>
        <p:spPr>
          <a:xfrm>
            <a:off x="6291024" y="3910370"/>
            <a:ext cx="2063353" cy="2063353"/>
          </a:xfrm>
          <a:prstGeom prst="rect">
            <a:avLst/>
          </a:prstGeom>
        </p:spPr>
      </p:pic>
      <p:sp>
        <p:nvSpPr>
          <p:cNvPr id="8" name="Text 4"/>
          <p:cNvSpPr/>
          <p:nvPr/>
        </p:nvSpPr>
        <p:spPr>
          <a:xfrm>
            <a:off x="8890635" y="3861554"/>
            <a:ext cx="4996458" cy="346710"/>
          </a:xfrm>
          <a:prstGeom prst="rect">
            <a:avLst/>
          </a:prstGeom>
          <a:noFill/>
          <a:ln/>
        </p:spPr>
        <p:txBody>
          <a:bodyPr wrap="none" lIns="0" tIns="0" rIns="0" bIns="0" rtlCol="0" anchor="t"/>
          <a:lstStyle/>
          <a:p>
            <a:pPr algn="l" indent="0" marL="0">
              <a:lnSpc>
                <a:spcPts val="2700"/>
              </a:lnSpc>
              <a:buNone/>
            </a:pPr>
            <a:endParaRPr lang="en-US" sz="1700" dirty="0"/>
          </a:p>
        </p:txBody>
      </p:sp>
      <p:sp>
        <p:nvSpPr>
          <p:cNvPr id="9" name="Text 5"/>
          <p:cNvSpPr/>
          <p:nvPr/>
        </p:nvSpPr>
        <p:spPr>
          <a:xfrm>
            <a:off x="5034558" y="6542365"/>
            <a:ext cx="4561284" cy="570071"/>
          </a:xfrm>
          <a:prstGeom prst="rect">
            <a:avLst/>
          </a:prstGeom>
          <a:noFill/>
          <a:ln/>
        </p:spPr>
        <p:txBody>
          <a:bodyPr wrap="none" lIns="0" tIns="0" rIns="0" bIns="0" rtlCol="0" anchor="t"/>
          <a:lstStyle/>
          <a:p>
            <a:pPr algn="ctr" indent="0" marL="0">
              <a:lnSpc>
                <a:spcPts val="4450"/>
              </a:lnSpc>
              <a:buNone/>
            </a:pPr>
            <a:r>
              <a:rPr lang="en-US" sz="3550" b="1" dirty="0">
                <a:solidFill>
                  <a:srgbClr val="2E3C4E"/>
                </a:solidFill>
                <a:latin typeface="Barlow Bold" pitchFamily="34" charset="0"/>
                <a:ea typeface="Barlow Bold" pitchFamily="34" charset="-122"/>
                <a:cs typeface="Barlow Bold" pitchFamily="34" charset="-120"/>
              </a:rPr>
              <a:t>Elena Martín Fierro</a:t>
            </a:r>
            <a:endParaRPr lang="en-US" sz="3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3527822" y="391478"/>
            <a:ext cx="7574637" cy="466844"/>
          </a:xfrm>
          <a:prstGeom prst="rect">
            <a:avLst/>
          </a:prstGeom>
          <a:noFill/>
          <a:ln/>
        </p:spPr>
        <p:txBody>
          <a:bodyPr wrap="none" lIns="0" tIns="0" rIns="0" bIns="0" rtlCol="0" anchor="t"/>
          <a:lstStyle/>
          <a:p>
            <a:pPr algn="ctr" indent="0" marL="0">
              <a:lnSpc>
                <a:spcPts val="3650"/>
              </a:lnSpc>
              <a:buNone/>
            </a:pPr>
            <a:r>
              <a:rPr lang="en-US" sz="2900" b="1" dirty="0">
                <a:solidFill>
                  <a:srgbClr val="2E3C4E"/>
                </a:solidFill>
                <a:latin typeface="Barlow Bold" pitchFamily="34" charset="0"/>
                <a:ea typeface="Barlow Bold" pitchFamily="34" charset="-122"/>
                <a:cs typeface="Barlow Bold" pitchFamily="34" charset="-120"/>
              </a:rPr>
              <a:t>El auto electrosolar, una realidad actual (1993)</a:t>
            </a:r>
            <a:endParaRPr lang="en-US" sz="2900" dirty="0"/>
          </a:p>
        </p:txBody>
      </p:sp>
      <p:sp>
        <p:nvSpPr>
          <p:cNvPr id="3" name="Text 1"/>
          <p:cNvSpPr/>
          <p:nvPr/>
        </p:nvSpPr>
        <p:spPr>
          <a:xfrm>
            <a:off x="4964549" y="914995"/>
            <a:ext cx="4701183" cy="280035"/>
          </a:xfrm>
          <a:prstGeom prst="rect">
            <a:avLst/>
          </a:prstGeom>
          <a:noFill/>
          <a:ln/>
        </p:spPr>
        <p:txBody>
          <a:bodyPr wrap="none" lIns="0" tIns="0" rIns="0" bIns="0" rtlCol="0" anchor="t"/>
          <a:lstStyle/>
          <a:p>
            <a:pPr algn="ctr" indent="0" marL="0">
              <a:lnSpc>
                <a:spcPts val="2200"/>
              </a:lnSpc>
              <a:buNone/>
            </a:pPr>
            <a:r>
              <a:rPr lang="en-US" sz="1750" b="1" dirty="0">
                <a:solidFill>
                  <a:srgbClr val="2E3C4E"/>
                </a:solidFill>
                <a:latin typeface="Barlow Bold" pitchFamily="34" charset="0"/>
                <a:ea typeface="Barlow Bold" pitchFamily="34" charset="-122"/>
                <a:cs typeface="Barlow Bold" pitchFamily="34" charset="-120"/>
              </a:rPr>
              <a:t>Crónica de un futuro que quiso empezar en 1993</a:t>
            </a:r>
            <a:endParaRPr lang="en-US" sz="1750" dirty="0"/>
          </a:p>
        </p:txBody>
      </p:sp>
      <p:pic>
        <p:nvPicPr>
          <p:cNvPr id="4" name="Image 0" descr="preencoded.png">    </p:cNvPr>
          <p:cNvPicPr>
            <a:picLocks noChangeAspect="1"/>
          </p:cNvPicPr>
          <p:nvPr/>
        </p:nvPicPr>
        <p:blipFill>
          <a:blip r:embed="rId1"/>
          <a:stretch>
            <a:fillRect/>
          </a:stretch>
        </p:blipFill>
        <p:spPr>
          <a:xfrm>
            <a:off x="496729" y="1407914"/>
            <a:ext cx="4697968" cy="3608903"/>
          </a:xfrm>
          <a:prstGeom prst="rect">
            <a:avLst/>
          </a:prstGeom>
        </p:spPr>
      </p:pic>
      <p:sp>
        <p:nvSpPr>
          <p:cNvPr id="5" name="Text 2"/>
          <p:cNvSpPr/>
          <p:nvPr/>
        </p:nvSpPr>
        <p:spPr>
          <a:xfrm>
            <a:off x="496729" y="5176480"/>
            <a:ext cx="13636943" cy="227052"/>
          </a:xfrm>
          <a:prstGeom prst="rect">
            <a:avLst/>
          </a:prstGeom>
          <a:noFill/>
          <a:ln/>
        </p:spPr>
        <p:txBody>
          <a:bodyPr wrap="non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En 1993, la prensa canaria reconocía el avance de un grupo ciudadano que, desde Solidaridad Solar SOS, impulsaba el primer auto electrosolar del país.</a:t>
            </a:r>
            <a:endParaRPr lang="en-US" sz="1100" dirty="0"/>
          </a:p>
        </p:txBody>
      </p:sp>
      <p:sp>
        <p:nvSpPr>
          <p:cNvPr id="6" name="Text 3"/>
          <p:cNvSpPr/>
          <p:nvPr/>
        </p:nvSpPr>
        <p:spPr>
          <a:xfrm>
            <a:off x="496729" y="5563195"/>
            <a:ext cx="13636943" cy="227052"/>
          </a:xfrm>
          <a:prstGeom prst="rect">
            <a:avLst/>
          </a:prstGeom>
          <a:noFill/>
          <a:ln/>
        </p:spPr>
        <p:txBody>
          <a:bodyPr wrap="non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Aquel titular, 'El auto electrosolar, una realidad actual', expresaba la confianza en que la transición energética estaba a punto de llegar.</a:t>
            </a:r>
            <a:endParaRPr lang="en-US" sz="1100" dirty="0"/>
          </a:p>
        </p:txBody>
      </p:sp>
      <p:sp>
        <p:nvSpPr>
          <p:cNvPr id="7" name="Text 4"/>
          <p:cNvSpPr/>
          <p:nvPr/>
        </p:nvSpPr>
        <p:spPr>
          <a:xfrm>
            <a:off x="496729" y="5949910"/>
            <a:ext cx="13636943" cy="454104"/>
          </a:xfrm>
          <a:prstGeom prst="rect">
            <a:avLst/>
          </a:prstGeom>
          <a:noFill/>
          <a:ln/>
        </p:spPr>
        <p:txBody>
          <a:bodyPr wrap="squar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El vehículo, un pequeño coche eléctrico importado y matriculado en Tenerife, podía recargarse con energía solar doméstica, demostrando que la innovación no necesitaba esperar a las grandes corporaciones.</a:t>
            </a:r>
            <a:endParaRPr lang="en-US" sz="1100" dirty="0"/>
          </a:p>
        </p:txBody>
      </p:sp>
      <p:sp>
        <p:nvSpPr>
          <p:cNvPr id="8" name="Text 5"/>
          <p:cNvSpPr/>
          <p:nvPr/>
        </p:nvSpPr>
        <p:spPr>
          <a:xfrm>
            <a:off x="496729" y="6563678"/>
            <a:ext cx="13636943" cy="227052"/>
          </a:xfrm>
          <a:prstGeom prst="rect">
            <a:avLst/>
          </a:prstGeom>
          <a:noFill/>
          <a:ln/>
        </p:spPr>
        <p:txBody>
          <a:bodyPr wrap="non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Sin embargo, tres décadas después, esa 'realidad actual' sigue siendo un horizonte por conquistar.</a:t>
            </a:r>
            <a:endParaRPr lang="en-US" sz="1100" dirty="0"/>
          </a:p>
        </p:txBody>
      </p:sp>
      <p:sp>
        <p:nvSpPr>
          <p:cNvPr id="9" name="Text 6"/>
          <p:cNvSpPr/>
          <p:nvPr/>
        </p:nvSpPr>
        <p:spPr>
          <a:xfrm>
            <a:off x="709613" y="7110055"/>
            <a:ext cx="13424059" cy="227052"/>
          </a:xfrm>
          <a:prstGeom prst="rect">
            <a:avLst/>
          </a:prstGeom>
          <a:noFill/>
          <a:ln/>
        </p:spPr>
        <p:txBody>
          <a:bodyPr wrap="none" lIns="0" tIns="0" rIns="0" bIns="0" rtlCol="0" anchor="t"/>
          <a:lstStyle/>
          <a:p>
            <a:pPr algn="l" indent="0" marL="0">
              <a:lnSpc>
                <a:spcPts val="1750"/>
              </a:lnSpc>
              <a:buNone/>
            </a:pPr>
            <a:r>
              <a:rPr lang="en-US" sz="1100" dirty="0">
                <a:solidFill>
                  <a:srgbClr val="384653"/>
                </a:solidFill>
                <a:latin typeface="Montserrat" pitchFamily="34" charset="0"/>
                <a:ea typeface="Montserrat" pitchFamily="34" charset="-122"/>
                <a:cs typeface="Montserrat" pitchFamily="34" charset="-120"/>
              </a:rPr>
              <a:t>Lo que entonces era presente se convirtió en una larga espera, pero la esperanza nunca dejó de cargar su batería.</a:t>
            </a:r>
            <a:endParaRPr lang="en-US" sz="1100" dirty="0"/>
          </a:p>
        </p:txBody>
      </p:sp>
      <p:sp>
        <p:nvSpPr>
          <p:cNvPr id="10" name="Shape 7"/>
          <p:cNvSpPr/>
          <p:nvPr/>
        </p:nvSpPr>
        <p:spPr>
          <a:xfrm>
            <a:off x="496729" y="6950393"/>
            <a:ext cx="15240" cy="546378"/>
          </a:xfrm>
          <a:prstGeom prst="rect">
            <a:avLst/>
          </a:prstGeom>
          <a:solidFill>
            <a:srgbClr val="75BAE6"/>
          </a:solidFill>
          <a:ln/>
        </p:spPr>
      </p:sp>
      <p:sp>
        <p:nvSpPr>
          <p:cNvPr id="11" name="Text 8"/>
          <p:cNvSpPr/>
          <p:nvPr/>
        </p:nvSpPr>
        <p:spPr>
          <a:xfrm>
            <a:off x="496729" y="7656433"/>
            <a:ext cx="13636943" cy="181689"/>
          </a:xfrm>
          <a:prstGeom prst="rect">
            <a:avLst/>
          </a:prstGeom>
          <a:noFill/>
          <a:ln/>
        </p:spPr>
        <p:txBody>
          <a:bodyPr wrap="none" lIns="0" tIns="0" rIns="0" bIns="0" rtlCol="0" anchor="t"/>
          <a:lstStyle/>
          <a:p>
            <a:pPr algn="l" indent="0" marL="0">
              <a:lnSpc>
                <a:spcPts val="1400"/>
              </a:lnSpc>
              <a:buNone/>
            </a:pPr>
            <a:r>
              <a:rPr lang="en-US" sz="850" dirty="0">
                <a:solidFill>
                  <a:srgbClr val="384653"/>
                </a:solidFill>
                <a:latin typeface="Montserrat" pitchFamily="34" charset="0"/>
                <a:ea typeface="Montserrat" pitchFamily="34" charset="-122"/>
                <a:cs typeface="Montserrat" pitchFamily="34" charset="-120"/>
              </a:rPr>
              <a:t>Archivo histórico de prensa · Solidaridad Solar SOS (1993)</a:t>
            </a:r>
            <a:endParaRPr lang="en-US" sz="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3129439" y="498634"/>
            <a:ext cx="8371403" cy="595313"/>
          </a:xfrm>
          <a:prstGeom prst="rect">
            <a:avLst/>
          </a:prstGeom>
          <a:noFill/>
          <a:ln/>
        </p:spPr>
        <p:txBody>
          <a:bodyPr wrap="none" lIns="0" tIns="0" rIns="0" bIns="0" rtlCol="0" anchor="t"/>
          <a:lstStyle/>
          <a:p>
            <a:pPr algn="ctr" indent="0" marL="0">
              <a:lnSpc>
                <a:spcPts val="4650"/>
              </a:lnSpc>
              <a:buNone/>
            </a:pPr>
            <a:r>
              <a:rPr lang="en-US" sz="3700" b="1" dirty="0">
                <a:solidFill>
                  <a:srgbClr val="2E3C4E"/>
                </a:solidFill>
                <a:latin typeface="Barlow Bold" pitchFamily="34" charset="0"/>
                <a:ea typeface="Barlow Bold" pitchFamily="34" charset="-122"/>
                <a:cs typeface="Barlow Bold" pitchFamily="34" charset="-120"/>
              </a:rPr>
              <a:t>El coche electrosolar, en Tenerife (1993)</a:t>
            </a:r>
            <a:endParaRPr lang="en-US" sz="3700" dirty="0"/>
          </a:p>
        </p:txBody>
      </p:sp>
      <p:sp>
        <p:nvSpPr>
          <p:cNvPr id="3" name="Text 1"/>
          <p:cNvSpPr/>
          <p:nvPr/>
        </p:nvSpPr>
        <p:spPr>
          <a:xfrm>
            <a:off x="3410664" y="1166217"/>
            <a:ext cx="7808952" cy="357188"/>
          </a:xfrm>
          <a:prstGeom prst="rect">
            <a:avLst/>
          </a:prstGeom>
          <a:noFill/>
          <a:ln/>
        </p:spPr>
        <p:txBody>
          <a:bodyPr wrap="none" lIns="0" tIns="0" rIns="0" bIns="0" rtlCol="0" anchor="t"/>
          <a:lstStyle/>
          <a:p>
            <a:pPr algn="ctr" indent="0" marL="0">
              <a:lnSpc>
                <a:spcPts val="2800"/>
              </a:lnSpc>
              <a:buNone/>
            </a:pPr>
            <a:r>
              <a:rPr lang="en-US" sz="2200" b="1" dirty="0">
                <a:solidFill>
                  <a:srgbClr val="2E3C4E"/>
                </a:solidFill>
                <a:latin typeface="Barlow Bold" pitchFamily="34" charset="0"/>
                <a:ea typeface="Barlow Bold" pitchFamily="34" charset="-122"/>
                <a:cs typeface="Barlow Bold" pitchFamily="34" charset="-120"/>
              </a:rPr>
              <a:t>Primer coche eléctrico matriculado en España – Tenerife, 1993</a:t>
            </a:r>
            <a:endParaRPr lang="en-US" sz="2200" dirty="0"/>
          </a:p>
        </p:txBody>
      </p:sp>
      <p:pic>
        <p:nvPicPr>
          <p:cNvPr id="4" name="Image 0" descr="preencoded.png">    </p:cNvPr>
          <p:cNvPicPr>
            <a:picLocks noChangeAspect="1"/>
          </p:cNvPicPr>
          <p:nvPr/>
        </p:nvPicPr>
        <p:blipFill>
          <a:blip r:embed="rId1"/>
          <a:stretch>
            <a:fillRect/>
          </a:stretch>
        </p:blipFill>
        <p:spPr>
          <a:xfrm>
            <a:off x="633293" y="1998226"/>
            <a:ext cx="2514362" cy="4601051"/>
          </a:xfrm>
          <a:prstGeom prst="rect">
            <a:avLst/>
          </a:prstGeom>
        </p:spPr>
      </p:pic>
      <p:sp>
        <p:nvSpPr>
          <p:cNvPr id="5" name="Text 2"/>
          <p:cNvSpPr/>
          <p:nvPr/>
        </p:nvSpPr>
        <p:spPr>
          <a:xfrm>
            <a:off x="6163032" y="1957507"/>
            <a:ext cx="7841694" cy="289560"/>
          </a:xfrm>
          <a:prstGeom prst="rect">
            <a:avLst/>
          </a:prstGeom>
          <a:noFill/>
          <a:ln/>
        </p:spPr>
        <p:txBody>
          <a:bodyPr wrap="non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En 1993, la prensa local titulaba: 'El coche electrosolar, en Tenerife'.</a:t>
            </a:r>
            <a:endParaRPr lang="en-US" sz="1400" dirty="0"/>
          </a:p>
        </p:txBody>
      </p:sp>
      <p:sp>
        <p:nvSpPr>
          <p:cNvPr id="6" name="Text 3"/>
          <p:cNvSpPr/>
          <p:nvPr/>
        </p:nvSpPr>
        <p:spPr>
          <a:xfrm>
            <a:off x="6163032" y="2409825"/>
            <a:ext cx="7841694" cy="57912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Con este reportaje, se daba a conocer públicamente el logro de Solidaridad Solar SOS, que había conseguido matricular en la isla el primer coche eléctrico de España.</a:t>
            </a:r>
            <a:endParaRPr lang="en-US" sz="1400" dirty="0"/>
          </a:p>
        </p:txBody>
      </p:sp>
      <p:sp>
        <p:nvSpPr>
          <p:cNvPr id="7" name="Text 4"/>
          <p:cNvSpPr/>
          <p:nvPr/>
        </p:nvSpPr>
        <p:spPr>
          <a:xfrm>
            <a:off x="6163032" y="3151703"/>
            <a:ext cx="7841694" cy="86868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El pequeño vehículo, recargado desde un enchufe doméstico y complementado con placas solares, simbolizaba una revolución ciudadana silenciosa: demostrar que era posible moverse sin gasolina, desde la autonomía energética de los hogares.</a:t>
            </a:r>
            <a:endParaRPr lang="en-US" sz="1400" dirty="0"/>
          </a:p>
        </p:txBody>
      </p:sp>
      <p:sp>
        <p:nvSpPr>
          <p:cNvPr id="8" name="Text 5"/>
          <p:cNvSpPr/>
          <p:nvPr/>
        </p:nvSpPr>
        <p:spPr>
          <a:xfrm>
            <a:off x="6163032" y="4183142"/>
            <a:ext cx="7841694" cy="57912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Fue un acto de innovación cívica en un tiempo en que la movilidad sostenible no existía como concepto político ni económico.</a:t>
            </a:r>
            <a:endParaRPr lang="en-US" sz="1400" dirty="0"/>
          </a:p>
        </p:txBody>
      </p:sp>
      <p:sp>
        <p:nvSpPr>
          <p:cNvPr id="9" name="Text 6"/>
          <p:cNvSpPr/>
          <p:nvPr/>
        </p:nvSpPr>
        <p:spPr>
          <a:xfrm>
            <a:off x="6434376" y="4965740"/>
            <a:ext cx="7570351" cy="579120"/>
          </a:xfrm>
          <a:prstGeom prst="rect">
            <a:avLst/>
          </a:prstGeom>
          <a:noFill/>
          <a:ln/>
        </p:spPr>
        <p:txBody>
          <a:bodyPr wrap="square" lIns="0" tIns="0" rIns="0" bIns="0" rtlCol="0" anchor="t"/>
          <a:lstStyle/>
          <a:p>
            <a:pPr algn="l"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Desde Tenerife, una chispa solar encendió la posibilidad de otra forma de moverse y de vivir la energía.</a:t>
            </a:r>
            <a:endParaRPr lang="en-US" sz="1400" dirty="0"/>
          </a:p>
        </p:txBody>
      </p:sp>
      <p:sp>
        <p:nvSpPr>
          <p:cNvPr id="10" name="Shape 7"/>
          <p:cNvSpPr/>
          <p:nvPr/>
        </p:nvSpPr>
        <p:spPr>
          <a:xfrm>
            <a:off x="6163032" y="4965740"/>
            <a:ext cx="22860" cy="579120"/>
          </a:xfrm>
          <a:prstGeom prst="rect">
            <a:avLst/>
          </a:prstGeom>
          <a:solidFill>
            <a:srgbClr val="75BAE6"/>
          </a:solidFill>
          <a:ln/>
        </p:spPr>
      </p:sp>
      <p:sp>
        <p:nvSpPr>
          <p:cNvPr id="11" name="Text 8"/>
          <p:cNvSpPr/>
          <p:nvPr/>
        </p:nvSpPr>
        <p:spPr>
          <a:xfrm>
            <a:off x="633293" y="7006233"/>
            <a:ext cx="13363813" cy="289560"/>
          </a:xfrm>
          <a:prstGeom prst="rect">
            <a:avLst/>
          </a:prstGeom>
          <a:noFill/>
          <a:ln/>
        </p:spPr>
        <p:txBody>
          <a:bodyPr wrap="none" lIns="0" tIns="0" rIns="0" bIns="0" rtlCol="0" anchor="t"/>
          <a:lstStyle/>
          <a:p>
            <a:pPr algn="ctr" indent="0" marL="0">
              <a:lnSpc>
                <a:spcPts val="2250"/>
              </a:lnSpc>
              <a:buNone/>
            </a:pPr>
            <a:r>
              <a:rPr lang="en-US" sz="1400" dirty="0">
                <a:solidFill>
                  <a:srgbClr val="384653"/>
                </a:solidFill>
                <a:latin typeface="Montserrat" pitchFamily="34" charset="0"/>
                <a:ea typeface="Montserrat" pitchFamily="34" charset="-122"/>
                <a:cs typeface="Montserrat" pitchFamily="34" charset="-120"/>
              </a:rPr>
              <a:t>1991 – CitiSol (Basilea) → 1993 – Primer coche eléctrico en España (Tenerife)</a:t>
            </a:r>
            <a:endParaRPr lang="en-US" sz="1400" dirty="0"/>
          </a:p>
        </p:txBody>
      </p:sp>
      <p:sp>
        <p:nvSpPr>
          <p:cNvPr id="12" name="Text 9"/>
          <p:cNvSpPr/>
          <p:nvPr/>
        </p:nvSpPr>
        <p:spPr>
          <a:xfrm>
            <a:off x="633293" y="7499271"/>
            <a:ext cx="13363813" cy="231577"/>
          </a:xfrm>
          <a:prstGeom prst="rect">
            <a:avLst/>
          </a:prstGeom>
          <a:noFill/>
          <a:ln/>
        </p:spPr>
        <p:txBody>
          <a:bodyPr wrap="none" lIns="0" tIns="0" rIns="0" bIns="0" rtlCol="0" anchor="t"/>
          <a:lstStyle/>
          <a:p>
            <a:pPr algn="l" indent="0" marL="0">
              <a:lnSpc>
                <a:spcPts val="1800"/>
              </a:lnSpc>
              <a:buNone/>
            </a:pPr>
            <a:r>
              <a:rPr lang="en-US" sz="1100" dirty="0">
                <a:solidFill>
                  <a:srgbClr val="384653"/>
                </a:solidFill>
                <a:latin typeface="Montserrat" pitchFamily="34" charset="0"/>
                <a:ea typeface="Montserrat" pitchFamily="34" charset="-122"/>
                <a:cs typeface="Montserrat" pitchFamily="34" charset="-120"/>
              </a:rPr>
              <a:t>Archivo histórico de prensa · Solidaridad Solar SOS (1993)</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84133" y="537567"/>
            <a:ext cx="11391900" cy="643057"/>
          </a:xfrm>
          <a:prstGeom prst="rect">
            <a:avLst/>
          </a:prstGeom>
          <a:noFill/>
          <a:ln/>
        </p:spPr>
        <p:txBody>
          <a:bodyPr wrap="none" lIns="0" tIns="0" rIns="0" bIns="0" rtlCol="0" anchor="t"/>
          <a:lstStyle/>
          <a:p>
            <a:pPr algn="l" indent="0" marL="0">
              <a:lnSpc>
                <a:spcPts val="5050"/>
              </a:lnSpc>
              <a:buNone/>
            </a:pPr>
            <a:r>
              <a:rPr lang="en-US" sz="4050" b="1" dirty="0">
                <a:solidFill>
                  <a:srgbClr val="2E3C4E"/>
                </a:solidFill>
                <a:latin typeface="Barlow Bold" pitchFamily="34" charset="0"/>
                <a:ea typeface="Barlow Bold" pitchFamily="34" charset="-122"/>
                <a:cs typeface="Barlow Bold" pitchFamily="34" charset="-120"/>
              </a:rPr>
              <a:t>Prensa canaria 1993: la llegada del coche eléctrico</a:t>
            </a:r>
            <a:endParaRPr lang="en-US" sz="4050" dirty="0"/>
          </a:p>
        </p:txBody>
      </p:sp>
      <p:sp>
        <p:nvSpPr>
          <p:cNvPr id="3" name="Text 1"/>
          <p:cNvSpPr/>
          <p:nvPr/>
        </p:nvSpPr>
        <p:spPr>
          <a:xfrm>
            <a:off x="684133" y="1258729"/>
            <a:ext cx="8967668" cy="385763"/>
          </a:xfrm>
          <a:prstGeom prst="rect">
            <a:avLst/>
          </a:prstGeom>
          <a:noFill/>
          <a:ln/>
        </p:spPr>
        <p:txBody>
          <a:bodyPr wrap="none" lIns="0" tIns="0" rIns="0" bIns="0" rtlCol="0" anchor="t"/>
          <a:lstStyle/>
          <a:p>
            <a:pPr algn="l" indent="0" marL="0">
              <a:lnSpc>
                <a:spcPts val="3000"/>
              </a:lnSpc>
              <a:buNone/>
            </a:pPr>
            <a:r>
              <a:rPr lang="en-US" sz="2400" b="1" dirty="0">
                <a:solidFill>
                  <a:srgbClr val="2E3C4E"/>
                </a:solidFill>
                <a:latin typeface="Barlow Bold" pitchFamily="34" charset="0"/>
                <a:ea typeface="Barlow Bold" pitchFamily="34" charset="-122"/>
                <a:cs typeface="Barlow Bold" pitchFamily="34" charset="-120"/>
              </a:rPr>
              <a:t>Ocho medios canarios narran el inicio del movimiento electrosolar</a:t>
            </a:r>
            <a:endParaRPr lang="en-US" sz="2400" dirty="0"/>
          </a:p>
        </p:txBody>
      </p:sp>
      <p:pic>
        <p:nvPicPr>
          <p:cNvPr id="4" name="Image 0" descr="preencoded.png">    </p:cNvPr>
          <p:cNvPicPr>
            <a:picLocks noChangeAspect="1"/>
          </p:cNvPicPr>
          <p:nvPr/>
        </p:nvPicPr>
        <p:blipFill>
          <a:blip r:embed="rId1"/>
          <a:stretch>
            <a:fillRect/>
          </a:stretch>
        </p:blipFill>
        <p:spPr>
          <a:xfrm>
            <a:off x="684133" y="1937623"/>
            <a:ext cx="3132296" cy="1935837"/>
          </a:xfrm>
          <a:prstGeom prst="rect">
            <a:avLst/>
          </a:prstGeom>
        </p:spPr>
      </p:pic>
      <p:sp>
        <p:nvSpPr>
          <p:cNvPr id="5" name="Text 2"/>
          <p:cNvSpPr/>
          <p:nvPr/>
        </p:nvSpPr>
        <p:spPr>
          <a:xfrm>
            <a:off x="684133" y="4117777"/>
            <a:ext cx="3132296" cy="625554"/>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“Los ecologistas presentan el coche eléctrico en las islas.”</a:t>
            </a:r>
            <a:endParaRPr lang="en-US" sz="1500" dirty="0"/>
          </a:p>
        </p:txBody>
      </p:sp>
      <p:pic>
        <p:nvPicPr>
          <p:cNvPr id="6" name="Image 1" descr="preencoded.png">    </p:cNvPr>
          <p:cNvPicPr>
            <a:picLocks noChangeAspect="1"/>
          </p:cNvPicPr>
          <p:nvPr/>
        </p:nvPicPr>
        <p:blipFill>
          <a:blip r:embed="rId2"/>
          <a:stretch>
            <a:fillRect/>
          </a:stretch>
        </p:blipFill>
        <p:spPr>
          <a:xfrm>
            <a:off x="4060746" y="1937623"/>
            <a:ext cx="3132296" cy="1935837"/>
          </a:xfrm>
          <a:prstGeom prst="rect">
            <a:avLst/>
          </a:prstGeom>
        </p:spPr>
      </p:pic>
      <p:sp>
        <p:nvSpPr>
          <p:cNvPr id="7" name="Text 3"/>
          <p:cNvSpPr/>
          <p:nvPr/>
        </p:nvSpPr>
        <p:spPr>
          <a:xfrm>
            <a:off x="4060746" y="4117777"/>
            <a:ext cx="3132296" cy="938332"/>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“Llega a Canarias el primer automóvil ecológico impulsado por electricidad.”</a:t>
            </a:r>
            <a:endParaRPr lang="en-US" sz="1500" dirty="0"/>
          </a:p>
        </p:txBody>
      </p:sp>
      <p:pic>
        <p:nvPicPr>
          <p:cNvPr id="8" name="Image 2" descr="preencoded.png">    </p:cNvPr>
          <p:cNvPicPr>
            <a:picLocks noChangeAspect="1"/>
          </p:cNvPicPr>
          <p:nvPr/>
        </p:nvPicPr>
        <p:blipFill>
          <a:blip r:embed="rId3"/>
          <a:stretch>
            <a:fillRect/>
          </a:stretch>
        </p:blipFill>
        <p:spPr>
          <a:xfrm>
            <a:off x="7437358" y="1937623"/>
            <a:ext cx="3132296" cy="1935837"/>
          </a:xfrm>
          <a:prstGeom prst="rect">
            <a:avLst/>
          </a:prstGeom>
        </p:spPr>
      </p:pic>
      <p:sp>
        <p:nvSpPr>
          <p:cNvPr id="9" name="Text 4"/>
          <p:cNvSpPr/>
          <p:nvPr/>
        </p:nvSpPr>
        <p:spPr>
          <a:xfrm>
            <a:off x="7437358" y="4117777"/>
            <a:ext cx="3132296" cy="625554"/>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“Presentación, en Las Palmas, del modelo de coche eléctrico.”</a:t>
            </a:r>
            <a:endParaRPr lang="en-US" sz="1500" dirty="0"/>
          </a:p>
        </p:txBody>
      </p:sp>
      <p:pic>
        <p:nvPicPr>
          <p:cNvPr id="10" name="Image 3" descr="preencoded.png">    </p:cNvPr>
          <p:cNvPicPr>
            <a:picLocks noChangeAspect="1"/>
          </p:cNvPicPr>
          <p:nvPr/>
        </p:nvPicPr>
        <p:blipFill>
          <a:blip r:embed="rId4"/>
          <a:stretch>
            <a:fillRect/>
          </a:stretch>
        </p:blipFill>
        <p:spPr>
          <a:xfrm>
            <a:off x="10813971" y="1937623"/>
            <a:ext cx="3132296" cy="1935837"/>
          </a:xfrm>
          <a:prstGeom prst="rect">
            <a:avLst/>
          </a:prstGeom>
        </p:spPr>
      </p:pic>
      <p:sp>
        <p:nvSpPr>
          <p:cNvPr id="11" name="Text 5"/>
          <p:cNvSpPr/>
          <p:nvPr/>
        </p:nvSpPr>
        <p:spPr>
          <a:xfrm>
            <a:off x="10813971" y="4117777"/>
            <a:ext cx="3132296" cy="625554"/>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“El coche ecológico se venderá por primera vez en las islas.”</a:t>
            </a:r>
            <a:endParaRPr lang="en-US" sz="1500" dirty="0"/>
          </a:p>
        </p:txBody>
      </p:sp>
      <p:sp>
        <p:nvSpPr>
          <p:cNvPr id="12" name="Text 6"/>
          <p:cNvSpPr/>
          <p:nvPr/>
        </p:nvSpPr>
        <p:spPr>
          <a:xfrm>
            <a:off x="684133" y="5276017"/>
            <a:ext cx="13262134" cy="625554"/>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En 1993, los principales medios canarios recogieron el nacimiento de una iniciativa ciudadana inédita: la presentación del primer coche eléctrico matriculado en España, impulsado por Solidaridad Solar SOS.</a:t>
            </a:r>
            <a:endParaRPr lang="en-US" sz="1500" dirty="0"/>
          </a:p>
        </p:txBody>
      </p:sp>
      <p:sp>
        <p:nvSpPr>
          <p:cNvPr id="13" name="Text 7"/>
          <p:cNvSpPr/>
          <p:nvPr/>
        </p:nvSpPr>
        <p:spPr>
          <a:xfrm>
            <a:off x="684133" y="6121479"/>
            <a:ext cx="13262134" cy="625554"/>
          </a:xfrm>
          <a:prstGeom prst="rect">
            <a:avLst/>
          </a:prstGeom>
          <a:noFill/>
          <a:ln/>
        </p:spPr>
        <p:txBody>
          <a:bodyPr wrap="squar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Desde Tenerife y Gran Canaria, el proyecto generó una oleada de interés público por la movilidad eléctrica y ecológica, décadas antes de su implantación comercial.</a:t>
            </a:r>
            <a:endParaRPr lang="en-US" sz="1500" dirty="0"/>
          </a:p>
        </p:txBody>
      </p:sp>
      <p:sp>
        <p:nvSpPr>
          <p:cNvPr id="14" name="Text 8"/>
          <p:cNvSpPr/>
          <p:nvPr/>
        </p:nvSpPr>
        <p:spPr>
          <a:xfrm>
            <a:off x="684133" y="6966942"/>
            <a:ext cx="13262134" cy="312777"/>
          </a:xfrm>
          <a:prstGeom prst="rect">
            <a:avLst/>
          </a:prstGeom>
          <a:noFill/>
          <a:ln/>
        </p:spPr>
        <p:txBody>
          <a:bodyPr wrap="none" lIns="0" tIns="0" rIns="0" bIns="0" rtlCol="0" anchor="t"/>
          <a:lstStyle/>
          <a:p>
            <a:pPr algn="l" indent="0" marL="0">
              <a:lnSpc>
                <a:spcPts val="2450"/>
              </a:lnSpc>
              <a:buNone/>
            </a:pPr>
            <a:r>
              <a:rPr lang="en-US" sz="1500" dirty="0">
                <a:solidFill>
                  <a:srgbClr val="384653"/>
                </a:solidFill>
                <a:latin typeface="Montserrat" pitchFamily="34" charset="0"/>
                <a:ea typeface="Montserrat" pitchFamily="34" charset="-122"/>
                <a:cs typeface="Montserrat" pitchFamily="34" charset="-120"/>
              </a:rPr>
              <a:t>Aquellos titulares representan no solo la historia de un vehículo, sino también la historia de una ciudadanía adelantada a su tiempo.</a:t>
            </a:r>
            <a:endParaRPr lang="en-US" sz="1500" dirty="0"/>
          </a:p>
        </p:txBody>
      </p:sp>
      <p:sp>
        <p:nvSpPr>
          <p:cNvPr id="15" name="Text 9"/>
          <p:cNvSpPr/>
          <p:nvPr/>
        </p:nvSpPr>
        <p:spPr>
          <a:xfrm>
            <a:off x="684133" y="7499628"/>
            <a:ext cx="13262134" cy="250031"/>
          </a:xfrm>
          <a:prstGeom prst="rect">
            <a:avLst/>
          </a:prstGeom>
          <a:noFill/>
          <a:ln/>
        </p:spPr>
        <p:txBody>
          <a:bodyPr wrap="non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Hemeroteca · Solidaridad Solar SOS (1993) - Ocho medios canarios narraron la llegada del primer coche eléctrico a las islas.</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379095" y="297894"/>
            <a:ext cx="8261271" cy="356235"/>
          </a:xfrm>
          <a:prstGeom prst="rect">
            <a:avLst/>
          </a:prstGeom>
          <a:noFill/>
          <a:ln/>
        </p:spPr>
        <p:txBody>
          <a:bodyPr wrap="none" lIns="0" tIns="0" rIns="0" bIns="0" rtlCol="0" anchor="t"/>
          <a:lstStyle/>
          <a:p>
            <a:pPr algn="l" indent="0" marL="0">
              <a:lnSpc>
                <a:spcPts val="2800"/>
              </a:lnSpc>
              <a:buNone/>
            </a:pPr>
            <a:r>
              <a:rPr lang="en-US" sz="2200" b="1" dirty="0">
                <a:solidFill>
                  <a:srgbClr val="2E3C4E"/>
                </a:solidFill>
                <a:latin typeface="Barlow Bold" pitchFamily="34" charset="0"/>
                <a:ea typeface="Barlow Bold" pitchFamily="34" charset="-122"/>
                <a:cs typeface="Barlow Bold" pitchFamily="34" charset="-120"/>
              </a:rPr>
              <a:t>Naturmovil 94: la voz ciudadana frente a la industria petroquímica</a:t>
            </a:r>
            <a:endParaRPr lang="en-US" sz="2200" dirty="0"/>
          </a:p>
        </p:txBody>
      </p:sp>
      <p:sp>
        <p:nvSpPr>
          <p:cNvPr id="3" name="Text 1"/>
          <p:cNvSpPr/>
          <p:nvPr/>
        </p:nvSpPr>
        <p:spPr>
          <a:xfrm>
            <a:off x="379095" y="913924"/>
            <a:ext cx="5390198" cy="173355"/>
          </a:xfrm>
          <a:prstGeom prst="rect">
            <a:avLst/>
          </a:prstGeom>
          <a:noFill/>
          <a:ln/>
        </p:spPr>
        <p:txBody>
          <a:bodyPr wrap="non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Portada de la revista Naturmovil 94</a:t>
            </a:r>
            <a:endParaRPr lang="en-US" sz="850" dirty="0"/>
          </a:p>
        </p:txBody>
      </p:sp>
      <p:pic>
        <p:nvPicPr>
          <p:cNvPr id="4" name="Image 0" descr="preencoded.png">    </p:cNvPr>
          <p:cNvPicPr>
            <a:picLocks noChangeAspect="1"/>
          </p:cNvPicPr>
          <p:nvPr/>
        </p:nvPicPr>
        <p:blipFill>
          <a:blip r:embed="rId1"/>
          <a:stretch>
            <a:fillRect/>
          </a:stretch>
        </p:blipFill>
        <p:spPr>
          <a:xfrm>
            <a:off x="379095" y="1209080"/>
            <a:ext cx="1947386" cy="2754273"/>
          </a:xfrm>
          <a:prstGeom prst="rect">
            <a:avLst/>
          </a:prstGeom>
        </p:spPr>
      </p:pic>
      <p:sp>
        <p:nvSpPr>
          <p:cNvPr id="5" name="Shape 2"/>
          <p:cNvSpPr/>
          <p:nvPr/>
        </p:nvSpPr>
        <p:spPr>
          <a:xfrm>
            <a:off x="10142339" y="938332"/>
            <a:ext cx="15240" cy="8988862"/>
          </a:xfrm>
          <a:prstGeom prst="roundRect">
            <a:avLst>
              <a:gd name="adj" fmla="val 1066248"/>
            </a:avLst>
          </a:prstGeom>
          <a:solidFill>
            <a:srgbClr val="BACFDD"/>
          </a:solidFill>
          <a:ln/>
        </p:spPr>
      </p:sp>
      <p:sp>
        <p:nvSpPr>
          <p:cNvPr id="6" name="Shape 3"/>
          <p:cNvSpPr/>
          <p:nvPr/>
        </p:nvSpPr>
        <p:spPr>
          <a:xfrm>
            <a:off x="9948624" y="1052513"/>
            <a:ext cx="216575" cy="15240"/>
          </a:xfrm>
          <a:prstGeom prst="roundRect">
            <a:avLst>
              <a:gd name="adj" fmla="val 1066248"/>
            </a:avLst>
          </a:prstGeom>
          <a:solidFill>
            <a:srgbClr val="BACFDD"/>
          </a:solidFill>
          <a:ln/>
        </p:spPr>
      </p:sp>
      <p:pic>
        <p:nvPicPr>
          <p:cNvPr id="7" name="Image 1" descr="preencoded.png">    </p:cNvPr>
          <p:cNvPicPr>
            <a:picLocks noChangeAspect="1"/>
          </p:cNvPicPr>
          <p:nvPr/>
        </p:nvPicPr>
        <p:blipFill>
          <a:blip r:embed="rId2"/>
          <a:stretch>
            <a:fillRect/>
          </a:stretch>
        </p:blipFill>
        <p:spPr>
          <a:xfrm>
            <a:off x="10109359" y="1019532"/>
            <a:ext cx="81201" cy="81201"/>
          </a:xfrm>
          <a:prstGeom prst="rect">
            <a:avLst/>
          </a:prstGeom>
        </p:spPr>
      </p:pic>
      <p:sp>
        <p:nvSpPr>
          <p:cNvPr id="8" name="Text 4"/>
          <p:cNvSpPr/>
          <p:nvPr/>
        </p:nvSpPr>
        <p:spPr>
          <a:xfrm>
            <a:off x="8291393" y="975479"/>
            <a:ext cx="1425297" cy="178118"/>
          </a:xfrm>
          <a:prstGeom prst="rect">
            <a:avLst/>
          </a:prstGeom>
          <a:noFill/>
          <a:ln/>
        </p:spPr>
        <p:txBody>
          <a:bodyPr wrap="none" lIns="0" tIns="0" rIns="0" bIns="0" rtlCol="0" anchor="t"/>
          <a:lstStyle/>
          <a:p>
            <a:pPr algn="r"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1913</a:t>
            </a:r>
            <a:endParaRPr lang="en-US" sz="1100" dirty="0"/>
          </a:p>
        </p:txBody>
      </p:sp>
      <p:sp>
        <p:nvSpPr>
          <p:cNvPr id="9" name="Text 5"/>
          <p:cNvSpPr/>
          <p:nvPr/>
        </p:nvSpPr>
        <p:spPr>
          <a:xfrm>
            <a:off x="6041231" y="1261824"/>
            <a:ext cx="3675459" cy="693420"/>
          </a:xfrm>
          <a:prstGeom prst="rect">
            <a:avLst/>
          </a:prstGeom>
          <a:noFill/>
          <a:ln/>
        </p:spPr>
        <p:txBody>
          <a:bodyPr wrap="square" lIns="0" tIns="0" rIns="0" bIns="0" rtlCol="0" anchor="t"/>
          <a:lstStyle/>
          <a:p>
            <a:pPr algn="r"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Ya en 1913 existían más de 30.000 coches eléctricos circulando en Estados Unidos, según Historias del coche eléctrico de Christian Manz (2017) —obra que cito en el prólogo de mi libro La larga espera de los coches renovables—.</a:t>
            </a:r>
            <a:endParaRPr lang="en-US" sz="850" dirty="0"/>
          </a:p>
        </p:txBody>
      </p:sp>
      <p:sp>
        <p:nvSpPr>
          <p:cNvPr id="10" name="Shape 6"/>
          <p:cNvSpPr/>
          <p:nvPr/>
        </p:nvSpPr>
        <p:spPr>
          <a:xfrm>
            <a:off x="10134719" y="1702356"/>
            <a:ext cx="216575" cy="15240"/>
          </a:xfrm>
          <a:prstGeom prst="roundRect">
            <a:avLst>
              <a:gd name="adj" fmla="val 1066248"/>
            </a:avLst>
          </a:prstGeom>
          <a:solidFill>
            <a:srgbClr val="BACFDD"/>
          </a:solidFill>
          <a:ln/>
        </p:spPr>
      </p:sp>
      <p:pic>
        <p:nvPicPr>
          <p:cNvPr id="11" name="Image 2" descr="preencoded.png">    </p:cNvPr>
          <p:cNvPicPr>
            <a:picLocks noChangeAspect="1"/>
          </p:cNvPicPr>
          <p:nvPr/>
        </p:nvPicPr>
        <p:blipFill>
          <a:blip r:embed="rId3"/>
          <a:stretch>
            <a:fillRect/>
          </a:stretch>
        </p:blipFill>
        <p:spPr>
          <a:xfrm>
            <a:off x="10109359" y="1669375"/>
            <a:ext cx="81201" cy="81201"/>
          </a:xfrm>
          <a:prstGeom prst="rect">
            <a:avLst/>
          </a:prstGeom>
        </p:spPr>
      </p:pic>
      <p:sp>
        <p:nvSpPr>
          <p:cNvPr id="12" name="Text 7"/>
          <p:cNvSpPr/>
          <p:nvPr/>
        </p:nvSpPr>
        <p:spPr>
          <a:xfrm>
            <a:off x="10583227" y="1625322"/>
            <a:ext cx="1425297" cy="178118"/>
          </a:xfrm>
          <a:prstGeom prst="rect">
            <a:avLst/>
          </a:prstGeom>
          <a:noFill/>
          <a:ln/>
        </p:spPr>
        <p:txBody>
          <a:bodyPr wrap="none" lIns="0" tIns="0" rIns="0" bIns="0" rtlCol="0" anchor="t"/>
          <a:lstStyle/>
          <a:p>
            <a:pPr algn="l"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1968</a:t>
            </a:r>
            <a:endParaRPr lang="en-US" sz="1100" dirty="0"/>
          </a:p>
        </p:txBody>
      </p:sp>
      <p:sp>
        <p:nvSpPr>
          <p:cNvPr id="13" name="Text 8"/>
          <p:cNvSpPr/>
          <p:nvPr/>
        </p:nvSpPr>
        <p:spPr>
          <a:xfrm>
            <a:off x="10583227" y="1911668"/>
            <a:ext cx="3675578" cy="520065"/>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El libro La guerra secreta del petróleo mencionaba que Ford había desarrollado el Ford Commuta, un prototipo eléctrico listo para su comercialización.</a:t>
            </a:r>
            <a:endParaRPr lang="en-US" sz="850" dirty="0"/>
          </a:p>
        </p:txBody>
      </p:sp>
      <p:sp>
        <p:nvSpPr>
          <p:cNvPr id="14" name="Shape 9"/>
          <p:cNvSpPr/>
          <p:nvPr/>
        </p:nvSpPr>
        <p:spPr>
          <a:xfrm>
            <a:off x="9948624" y="2286000"/>
            <a:ext cx="216575" cy="15240"/>
          </a:xfrm>
          <a:prstGeom prst="roundRect">
            <a:avLst>
              <a:gd name="adj" fmla="val 1066248"/>
            </a:avLst>
          </a:prstGeom>
          <a:solidFill>
            <a:srgbClr val="BACFDD"/>
          </a:solidFill>
          <a:ln/>
        </p:spPr>
      </p:sp>
      <p:pic>
        <p:nvPicPr>
          <p:cNvPr id="15" name="Image 3" descr="preencoded.png">    </p:cNvPr>
          <p:cNvPicPr>
            <a:picLocks noChangeAspect="1"/>
          </p:cNvPicPr>
          <p:nvPr/>
        </p:nvPicPr>
        <p:blipFill>
          <a:blip r:embed="rId4"/>
          <a:stretch>
            <a:fillRect/>
          </a:stretch>
        </p:blipFill>
        <p:spPr>
          <a:xfrm>
            <a:off x="10109359" y="2253020"/>
            <a:ext cx="81201" cy="81201"/>
          </a:xfrm>
          <a:prstGeom prst="rect">
            <a:avLst/>
          </a:prstGeom>
        </p:spPr>
      </p:pic>
      <p:sp>
        <p:nvSpPr>
          <p:cNvPr id="16" name="Text 10"/>
          <p:cNvSpPr/>
          <p:nvPr/>
        </p:nvSpPr>
        <p:spPr>
          <a:xfrm>
            <a:off x="8291393" y="2208967"/>
            <a:ext cx="1425297" cy="178118"/>
          </a:xfrm>
          <a:prstGeom prst="rect">
            <a:avLst/>
          </a:prstGeom>
          <a:noFill/>
          <a:ln/>
        </p:spPr>
        <p:txBody>
          <a:bodyPr wrap="none" lIns="0" tIns="0" rIns="0" bIns="0" rtlCol="0" anchor="t"/>
          <a:lstStyle/>
          <a:p>
            <a:pPr algn="r"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1992</a:t>
            </a:r>
            <a:endParaRPr lang="en-US" sz="1100" dirty="0"/>
          </a:p>
        </p:txBody>
      </p:sp>
      <p:sp>
        <p:nvSpPr>
          <p:cNvPr id="17" name="Text 11"/>
          <p:cNvSpPr/>
          <p:nvPr/>
        </p:nvSpPr>
        <p:spPr>
          <a:xfrm>
            <a:off x="6041231" y="2495312"/>
            <a:ext cx="3675459" cy="693420"/>
          </a:xfrm>
          <a:prstGeom prst="rect">
            <a:avLst/>
          </a:prstGeom>
          <a:noFill/>
          <a:ln/>
        </p:spPr>
        <p:txBody>
          <a:bodyPr wrap="square" lIns="0" tIns="0" rIns="0" bIns="0" rtlCol="0" anchor="t"/>
          <a:lstStyle/>
          <a:p>
            <a:pPr algn="r"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Recibimos información extraoficial en el Ministerio de Defensa y el INTA (Instituto Nacional de Técnica Aeroespacial), donde se homologan los vehículos nuevos en Europa, sobre la no homologación del motor de aire comprimido.</a:t>
            </a:r>
            <a:endParaRPr lang="en-US" sz="850" dirty="0"/>
          </a:p>
        </p:txBody>
      </p:sp>
      <p:sp>
        <p:nvSpPr>
          <p:cNvPr id="18" name="Shape 12"/>
          <p:cNvSpPr/>
          <p:nvPr/>
        </p:nvSpPr>
        <p:spPr>
          <a:xfrm>
            <a:off x="10134719" y="2902744"/>
            <a:ext cx="216575" cy="15240"/>
          </a:xfrm>
          <a:prstGeom prst="roundRect">
            <a:avLst>
              <a:gd name="adj" fmla="val 1066248"/>
            </a:avLst>
          </a:prstGeom>
          <a:solidFill>
            <a:srgbClr val="BACFDD"/>
          </a:solidFill>
          <a:ln/>
        </p:spPr>
      </p:sp>
      <p:pic>
        <p:nvPicPr>
          <p:cNvPr id="19" name="Image 4" descr="preencoded.png">    </p:cNvPr>
          <p:cNvPicPr>
            <a:picLocks noChangeAspect="1"/>
          </p:cNvPicPr>
          <p:nvPr/>
        </p:nvPicPr>
        <p:blipFill>
          <a:blip r:embed="rId5"/>
          <a:stretch>
            <a:fillRect/>
          </a:stretch>
        </p:blipFill>
        <p:spPr>
          <a:xfrm>
            <a:off x="10109359" y="2869763"/>
            <a:ext cx="81201" cy="81201"/>
          </a:xfrm>
          <a:prstGeom prst="rect">
            <a:avLst/>
          </a:prstGeom>
        </p:spPr>
      </p:pic>
      <p:sp>
        <p:nvSpPr>
          <p:cNvPr id="20" name="Text 13"/>
          <p:cNvSpPr/>
          <p:nvPr/>
        </p:nvSpPr>
        <p:spPr>
          <a:xfrm>
            <a:off x="10583227" y="2825710"/>
            <a:ext cx="1425297" cy="178118"/>
          </a:xfrm>
          <a:prstGeom prst="rect">
            <a:avLst/>
          </a:prstGeom>
          <a:noFill/>
          <a:ln/>
        </p:spPr>
        <p:txBody>
          <a:bodyPr wrap="none" lIns="0" tIns="0" rIns="0" bIns="0" rtlCol="0" anchor="t"/>
          <a:lstStyle/>
          <a:p>
            <a:pPr algn="l"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1994</a:t>
            </a:r>
            <a:endParaRPr lang="en-US" sz="1100" dirty="0"/>
          </a:p>
        </p:txBody>
      </p:sp>
      <p:sp>
        <p:nvSpPr>
          <p:cNvPr id="21" name="Text 14"/>
          <p:cNvSpPr/>
          <p:nvPr/>
        </p:nvSpPr>
        <p:spPr>
          <a:xfrm>
            <a:off x="10583227" y="3112056"/>
            <a:ext cx="3675578" cy="520065"/>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La asociación Solidaridad Solar SOS participó en la Mesa 4 'Vehículos eléctricos e híbridos' del congreso Naturmovil 94, junto a representantes de grandes empresas automovilísticas y petroleras.</a:t>
            </a:r>
            <a:endParaRPr lang="en-US" sz="850" dirty="0"/>
          </a:p>
        </p:txBody>
      </p:sp>
      <p:sp>
        <p:nvSpPr>
          <p:cNvPr id="22" name="Text 15"/>
          <p:cNvSpPr/>
          <p:nvPr/>
        </p:nvSpPr>
        <p:spPr>
          <a:xfrm>
            <a:off x="10583227" y="3729514"/>
            <a:ext cx="3675578" cy="693420"/>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Como presidenta de la asociación, pregunté cuándo empezarían a comercializar los coches eléctricos. Las respuestas fueron evasivas: 'cuando haya puntos de recarga' o 'cuando exista demanda suficiente'.</a:t>
            </a:r>
            <a:endParaRPr lang="en-US" sz="850" dirty="0"/>
          </a:p>
        </p:txBody>
      </p:sp>
      <p:sp>
        <p:nvSpPr>
          <p:cNvPr id="23" name="Text 16"/>
          <p:cNvSpPr/>
          <p:nvPr/>
        </p:nvSpPr>
        <p:spPr>
          <a:xfrm>
            <a:off x="10583227" y="4520327"/>
            <a:ext cx="3675578" cy="693420"/>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Entonces expliqué que en Santa Cruz de Tenerife ya teníamos un coche eléctrico matriculado, que enchufábamos en el salón de la casa de mi madre. Tras esa intervención, se cerró la mesa redonda y Naturmovil no volvió a editarse.</a:t>
            </a:r>
            <a:endParaRPr lang="en-US" sz="850" dirty="0"/>
          </a:p>
        </p:txBody>
      </p:sp>
      <p:sp>
        <p:nvSpPr>
          <p:cNvPr id="24" name="Text 17"/>
          <p:cNvSpPr/>
          <p:nvPr/>
        </p:nvSpPr>
        <p:spPr>
          <a:xfrm>
            <a:off x="10583227" y="5311140"/>
            <a:ext cx="3675578" cy="693420"/>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La resistencia no procedía tanto de los fabricantes de automóviles —que desde hacía décadas mostraban interés en los eléctricos— sino de la industria petroquímica, interesada en mantener la dependencia del petróleo.</a:t>
            </a:r>
            <a:endParaRPr lang="en-US" sz="850" dirty="0"/>
          </a:p>
        </p:txBody>
      </p:sp>
      <p:sp>
        <p:nvSpPr>
          <p:cNvPr id="25" name="Shape 18"/>
          <p:cNvSpPr/>
          <p:nvPr/>
        </p:nvSpPr>
        <p:spPr>
          <a:xfrm>
            <a:off x="9948624" y="4619030"/>
            <a:ext cx="216575" cy="15240"/>
          </a:xfrm>
          <a:prstGeom prst="roundRect">
            <a:avLst>
              <a:gd name="adj" fmla="val 1066248"/>
            </a:avLst>
          </a:prstGeom>
          <a:solidFill>
            <a:srgbClr val="BACFDD"/>
          </a:solidFill>
          <a:ln/>
        </p:spPr>
      </p:sp>
      <p:pic>
        <p:nvPicPr>
          <p:cNvPr id="26" name="Image 5" descr="preencoded.png">    </p:cNvPr>
          <p:cNvPicPr>
            <a:picLocks noChangeAspect="1"/>
          </p:cNvPicPr>
          <p:nvPr/>
        </p:nvPicPr>
        <p:blipFill>
          <a:blip r:embed="rId6"/>
          <a:stretch>
            <a:fillRect/>
          </a:stretch>
        </p:blipFill>
        <p:spPr>
          <a:xfrm>
            <a:off x="10109359" y="4586049"/>
            <a:ext cx="81201" cy="81201"/>
          </a:xfrm>
          <a:prstGeom prst="rect">
            <a:avLst/>
          </a:prstGeom>
        </p:spPr>
      </p:pic>
      <p:sp>
        <p:nvSpPr>
          <p:cNvPr id="27" name="Text 19"/>
          <p:cNvSpPr/>
          <p:nvPr/>
        </p:nvSpPr>
        <p:spPr>
          <a:xfrm>
            <a:off x="8291393" y="4541996"/>
            <a:ext cx="1425297" cy="178118"/>
          </a:xfrm>
          <a:prstGeom prst="rect">
            <a:avLst/>
          </a:prstGeom>
          <a:noFill/>
          <a:ln/>
        </p:spPr>
        <p:txBody>
          <a:bodyPr wrap="none" lIns="0" tIns="0" rIns="0" bIns="0" rtlCol="0" anchor="t"/>
          <a:lstStyle/>
          <a:p>
            <a:pPr algn="r"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2006</a:t>
            </a:r>
            <a:endParaRPr lang="en-US" sz="1100" dirty="0"/>
          </a:p>
        </p:txBody>
      </p:sp>
      <p:sp>
        <p:nvSpPr>
          <p:cNvPr id="28" name="Text 20"/>
          <p:cNvSpPr/>
          <p:nvPr/>
        </p:nvSpPr>
        <p:spPr>
          <a:xfrm>
            <a:off x="6041231" y="4828342"/>
            <a:ext cx="3675459" cy="520065"/>
          </a:xfrm>
          <a:prstGeom prst="rect">
            <a:avLst/>
          </a:prstGeom>
          <a:noFill/>
          <a:ln/>
        </p:spPr>
        <p:txBody>
          <a:bodyPr wrap="square" lIns="0" tIns="0" rIns="0" bIns="0" rtlCol="0" anchor="t"/>
          <a:lstStyle/>
          <a:p>
            <a:pPr algn="r"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Por ello, enviamos una petición formal al Parlamento Europeo, firmada por 200 personas, solicitando la homologación del motor MDI.</a:t>
            </a:r>
            <a:endParaRPr lang="en-US" sz="850" dirty="0"/>
          </a:p>
        </p:txBody>
      </p:sp>
      <p:pic>
        <p:nvPicPr>
          <p:cNvPr id="29" name="Image 6" descr="preencoded.png">    </p:cNvPr>
          <p:cNvPicPr>
            <a:picLocks noChangeAspect="1"/>
          </p:cNvPicPr>
          <p:nvPr/>
        </p:nvPicPr>
        <p:blipFill>
          <a:blip r:embed="rId7"/>
          <a:stretch>
            <a:fillRect/>
          </a:stretch>
        </p:blipFill>
        <p:spPr>
          <a:xfrm>
            <a:off x="7086719" y="5470208"/>
            <a:ext cx="2629972" cy="2754273"/>
          </a:xfrm>
          <a:prstGeom prst="rect">
            <a:avLst/>
          </a:prstGeom>
        </p:spPr>
      </p:pic>
      <p:sp>
        <p:nvSpPr>
          <p:cNvPr id="30" name="Text 21"/>
          <p:cNvSpPr/>
          <p:nvPr/>
        </p:nvSpPr>
        <p:spPr>
          <a:xfrm>
            <a:off x="6041231" y="8346281"/>
            <a:ext cx="3675459" cy="520065"/>
          </a:xfrm>
          <a:prstGeom prst="rect">
            <a:avLst/>
          </a:prstGeom>
          <a:noFill/>
          <a:ln/>
        </p:spPr>
        <p:txBody>
          <a:bodyPr wrap="square" lIns="0" tIns="0" rIns="0" bIns="0" rtlCol="0" anchor="t"/>
          <a:lstStyle/>
          <a:p>
            <a:pPr algn="r"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Petición ciudadana al Parlamento Europeo (2006): solicitud de homologación del motor de aire comprimido MDI, respaldada por 200 firmas.</a:t>
            </a:r>
            <a:endParaRPr lang="en-US" sz="850" dirty="0"/>
          </a:p>
        </p:txBody>
      </p:sp>
      <p:sp>
        <p:nvSpPr>
          <p:cNvPr id="31" name="Text 22"/>
          <p:cNvSpPr/>
          <p:nvPr/>
        </p:nvSpPr>
        <p:spPr>
          <a:xfrm>
            <a:off x="6041231" y="8963739"/>
            <a:ext cx="3675459" cy="346710"/>
          </a:xfrm>
          <a:prstGeom prst="rect">
            <a:avLst/>
          </a:prstGeom>
          <a:noFill/>
          <a:ln/>
        </p:spPr>
        <p:txBody>
          <a:bodyPr wrap="square" lIns="0" tIns="0" rIns="0" bIns="0" rtlCol="0" anchor="t"/>
          <a:lstStyle/>
          <a:p>
            <a:pPr algn="r" indent="0" marL="0">
              <a:lnSpc>
                <a:spcPts val="1350"/>
              </a:lnSpc>
              <a:buNone/>
            </a:pPr>
            <a:r>
              <a:rPr lang="en-US" sz="850" dirty="0">
                <a:solidFill>
                  <a:srgbClr val="000000"/>
                </a:solidFill>
                <a:latin typeface="Montserrat" pitchFamily="34" charset="0"/>
                <a:ea typeface="Montserrat" pitchFamily="34" charset="-122"/>
                <a:cs typeface="Montserrat" pitchFamily="34" charset="-120"/>
              </a:rPr>
              <a:t>📄</a:t>
            </a:r>
            <a:pPr algn="r" indent="0" marL="0">
              <a:lnSpc>
                <a:spcPts val="1350"/>
              </a:lnSpc>
              <a:buNone/>
            </a:pPr>
            <a:r>
              <a:rPr lang="en-US" sz="850" u="sng" dirty="0">
                <a:solidFill>
                  <a:srgbClr val="359DDF"/>
                </a:solidFill>
                <a:latin typeface="Montserrat" pitchFamily="34" charset="0"/>
                <a:ea typeface="Montserrat" pitchFamily="34" charset="-122"/>
                <a:cs typeface="Montserrat" pitchFamily="34" charset="-120"/>
                <a:hlinkClick r:id="rId8" invalidUrl="" action="" tgtFrame="" tooltip="" history="1" highlightClick="0" endSnd="0">
                  <a:extLst>
                    <a:ext uri="{A12FA001-AC4F-418D-AE19-62706E023703}">
                      <ahyp:hlinkClr xmlns:ahyp="http://schemas.microsoft.com/office/drawing/2018/hyperlinkcolor" val="tx"/>
                    </a:ext>
                  </a:extLst>
                </a:hlinkClick>
              </a:rPr>
              <a:t> Ver petición al Parlamento Europeo (2006): 221 firmas por la homologación del motor de aire comprimido MDI</a:t>
            </a:r>
            <a:endParaRPr lang="en-US" sz="850" dirty="0"/>
          </a:p>
        </p:txBody>
      </p:sp>
      <p:sp>
        <p:nvSpPr>
          <p:cNvPr id="32" name="Shape 23"/>
          <p:cNvSpPr/>
          <p:nvPr/>
        </p:nvSpPr>
        <p:spPr>
          <a:xfrm>
            <a:off x="10134719" y="7130058"/>
            <a:ext cx="216575" cy="15240"/>
          </a:xfrm>
          <a:prstGeom prst="roundRect">
            <a:avLst>
              <a:gd name="adj" fmla="val 1066248"/>
            </a:avLst>
          </a:prstGeom>
          <a:solidFill>
            <a:srgbClr val="BACFDD"/>
          </a:solidFill>
          <a:ln/>
        </p:spPr>
      </p:sp>
      <p:pic>
        <p:nvPicPr>
          <p:cNvPr id="33" name="Image 7" descr="preencoded.png">    </p:cNvPr>
          <p:cNvPicPr>
            <a:picLocks noChangeAspect="1"/>
          </p:cNvPicPr>
          <p:nvPr/>
        </p:nvPicPr>
        <p:blipFill>
          <a:blip r:embed="rId9"/>
          <a:stretch>
            <a:fillRect/>
          </a:stretch>
        </p:blipFill>
        <p:spPr>
          <a:xfrm>
            <a:off x="10109359" y="7097078"/>
            <a:ext cx="81201" cy="81201"/>
          </a:xfrm>
          <a:prstGeom prst="rect">
            <a:avLst/>
          </a:prstGeom>
        </p:spPr>
      </p:pic>
      <p:sp>
        <p:nvSpPr>
          <p:cNvPr id="34" name="Text 24"/>
          <p:cNvSpPr/>
          <p:nvPr/>
        </p:nvSpPr>
        <p:spPr>
          <a:xfrm>
            <a:off x="10583227" y="7053024"/>
            <a:ext cx="1425297" cy="178118"/>
          </a:xfrm>
          <a:prstGeom prst="rect">
            <a:avLst/>
          </a:prstGeom>
          <a:noFill/>
          <a:ln/>
        </p:spPr>
        <p:txBody>
          <a:bodyPr wrap="none" lIns="0" tIns="0" rIns="0" bIns="0" rtlCol="0" anchor="t"/>
          <a:lstStyle/>
          <a:p>
            <a:pPr algn="l" indent="0" marL="0">
              <a:lnSpc>
                <a:spcPts val="1400"/>
              </a:lnSpc>
              <a:buNone/>
            </a:pPr>
            <a:r>
              <a:rPr lang="en-US" sz="1100" b="1" dirty="0">
                <a:solidFill>
                  <a:srgbClr val="384653"/>
                </a:solidFill>
                <a:latin typeface="Barlow Bold" pitchFamily="34" charset="0"/>
                <a:ea typeface="Barlow Bold" pitchFamily="34" charset="-122"/>
                <a:cs typeface="Barlow Bold" pitchFamily="34" charset="-120"/>
              </a:rPr>
              <a:t>2013</a:t>
            </a:r>
            <a:endParaRPr lang="en-US" sz="1100" dirty="0"/>
          </a:p>
        </p:txBody>
      </p:sp>
      <p:sp>
        <p:nvSpPr>
          <p:cNvPr id="35" name="Text 25"/>
          <p:cNvSpPr/>
          <p:nvPr/>
        </p:nvSpPr>
        <p:spPr>
          <a:xfrm>
            <a:off x="10583227" y="7339370"/>
            <a:ext cx="3675578" cy="693420"/>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Cuando Karl Slim, expresidente de General Motors en China, intentó fabricar esos motores en la India junto a Tata Motors, falleció días antes de la presentación de la planta, y un año después también su esposa.</a:t>
            </a:r>
            <a:endParaRPr lang="en-US" sz="850" dirty="0"/>
          </a:p>
        </p:txBody>
      </p:sp>
      <p:sp>
        <p:nvSpPr>
          <p:cNvPr id="36" name="Text 26"/>
          <p:cNvSpPr/>
          <p:nvPr/>
        </p:nvSpPr>
        <p:spPr>
          <a:xfrm>
            <a:off x="6041231" y="10048994"/>
            <a:ext cx="8217575" cy="346710"/>
          </a:xfrm>
          <a:prstGeom prst="rect">
            <a:avLst/>
          </a:prstGeom>
          <a:noFill/>
          <a:ln/>
        </p:spPr>
        <p:txBody>
          <a:bodyPr wrap="square" lIns="0" tIns="0" rIns="0" bIns="0" rtlCol="0" anchor="t"/>
          <a:lstStyle/>
          <a:p>
            <a:pPr algn="l" indent="0" marL="0">
              <a:lnSpc>
                <a:spcPts val="1350"/>
              </a:lnSpc>
              <a:buNone/>
            </a:pPr>
            <a:r>
              <a:rPr lang="en-US" sz="850" dirty="0">
                <a:solidFill>
                  <a:srgbClr val="384653"/>
                </a:solidFill>
                <a:latin typeface="Montserrat" pitchFamily="34" charset="0"/>
                <a:ea typeface="Montserrat" pitchFamily="34" charset="-122"/>
                <a:cs typeface="Montserrat" pitchFamily="34" charset="-120"/>
              </a:rPr>
              <a:t>El INTA, dependiente del Ministerio de Defensa, sigue custodiando los secretos de homologación de tecnologías que podrían haber transformado la movilidad hace décadas.</a:t>
            </a:r>
            <a:endParaRPr lang="en-US" sz="8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700093"/>
            <a:ext cx="7048381"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El mensaje que cambió todo</a:t>
            </a:r>
            <a:endParaRPr lang="en-US" sz="4450" dirty="0"/>
          </a:p>
        </p:txBody>
      </p:sp>
      <p:sp>
        <p:nvSpPr>
          <p:cNvPr id="4" name="Text 1"/>
          <p:cNvSpPr/>
          <p:nvPr/>
        </p:nvSpPr>
        <p:spPr>
          <a:xfrm>
            <a:off x="758309" y="2737723"/>
            <a:ext cx="7627382"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Una estadística simple que se convirtió en el motor de la acción pedagógica.</a:t>
            </a:r>
            <a:endParaRPr lang="en-US" sz="1700" dirty="0"/>
          </a:p>
        </p:txBody>
      </p:sp>
      <p:sp>
        <p:nvSpPr>
          <p:cNvPr id="5" name="Text 2"/>
          <p:cNvSpPr/>
          <p:nvPr/>
        </p:nvSpPr>
        <p:spPr>
          <a:xfrm>
            <a:off x="1083231" y="3918585"/>
            <a:ext cx="7302460"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“El 90% de los trayectos en coche los realiza una sola persona y dentro del casco urbano.”</a:t>
            </a:r>
            <a:endParaRPr lang="en-US" sz="1700" dirty="0"/>
          </a:p>
        </p:txBody>
      </p:sp>
      <p:sp>
        <p:nvSpPr>
          <p:cNvPr id="6" name="Shape 3"/>
          <p:cNvSpPr/>
          <p:nvPr/>
        </p:nvSpPr>
        <p:spPr>
          <a:xfrm>
            <a:off x="758309" y="3674864"/>
            <a:ext cx="30480" cy="1180862"/>
          </a:xfrm>
          <a:prstGeom prst="rect">
            <a:avLst/>
          </a:prstGeom>
          <a:solidFill>
            <a:srgbClr val="75BAE6"/>
          </a:solidFill>
          <a:ln/>
        </p:spPr>
      </p:sp>
      <p:sp>
        <p:nvSpPr>
          <p:cNvPr id="7" name="Text 4"/>
          <p:cNvSpPr/>
          <p:nvPr/>
        </p:nvSpPr>
        <p:spPr>
          <a:xfrm>
            <a:off x="758309" y="5294352"/>
            <a:ext cx="3549372"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De esa idea nació nuestro cuento </a:t>
            </a:r>
            <a:pPr algn="l" indent="0" marL="0">
              <a:lnSpc>
                <a:spcPts val="2700"/>
              </a:lnSpc>
              <a:buNone/>
            </a:pPr>
            <a:r>
              <a:rPr lang="en-US" sz="1700" i="1" dirty="0">
                <a:solidFill>
                  <a:srgbClr val="384653"/>
                </a:solidFill>
                <a:latin typeface="Montserrat" pitchFamily="34" charset="0"/>
                <a:ea typeface="Montserrat" pitchFamily="34" charset="-122"/>
                <a:cs typeface="Montserrat" pitchFamily="34" charset="-120"/>
              </a:rPr>
              <a:t>'La ciudad de los caballos y los semáforos'</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a:t>
            </a:r>
            <a:endParaRPr lang="en-US" sz="1700" dirty="0"/>
          </a:p>
        </p:txBody>
      </p:sp>
      <p:sp>
        <p:nvSpPr>
          <p:cNvPr id="8" name="Text 5"/>
          <p:cNvSpPr/>
          <p:nvPr/>
        </p:nvSpPr>
        <p:spPr>
          <a:xfrm>
            <a:off x="4843939" y="5294352"/>
            <a:ext cx="3549372"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Hoy conduzco un Ami eléctrico de 7 caballos, símbolo de eficiencia y coherencia.</a:t>
            </a:r>
            <a:endParaRPr lang="en-US"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3285411" y="435650"/>
            <a:ext cx="8059579" cy="542330"/>
          </a:xfrm>
          <a:prstGeom prst="rect">
            <a:avLst/>
          </a:prstGeom>
          <a:noFill/>
          <a:ln/>
        </p:spPr>
        <p:txBody>
          <a:bodyPr wrap="none" lIns="0" tIns="0" rIns="0" bIns="0" rtlCol="0" anchor="t"/>
          <a:lstStyle/>
          <a:p>
            <a:pPr algn="ctr" indent="0" marL="0">
              <a:lnSpc>
                <a:spcPts val="4050"/>
              </a:lnSpc>
              <a:buNone/>
            </a:pPr>
            <a:r>
              <a:rPr lang="en-US" sz="3250" b="1" dirty="0">
                <a:solidFill>
                  <a:srgbClr val="000000"/>
                </a:solidFill>
                <a:latin typeface="Barlow Bold" pitchFamily="34" charset="0"/>
                <a:ea typeface="Barlow Bold" pitchFamily="34" charset="-122"/>
                <a:cs typeface="Barlow Bold" pitchFamily="34" charset="-120"/>
              </a:rPr>
              <a:t>🎓</a:t>
            </a:r>
            <a:pPr algn="ctr" indent="0" marL="0">
              <a:lnSpc>
                <a:spcPts val="4050"/>
              </a:lnSpc>
              <a:buNone/>
            </a:pPr>
            <a:r>
              <a:rPr lang="en-US" sz="3250" b="1" dirty="0">
                <a:solidFill>
                  <a:srgbClr val="2E3C4E"/>
                </a:solidFill>
                <a:latin typeface="Barlow Bold" pitchFamily="34" charset="0"/>
                <a:ea typeface="Barlow Bold" pitchFamily="34" charset="-122"/>
                <a:cs typeface="Barlow Bold" pitchFamily="34" charset="-120"/>
              </a:rPr>
              <a:t> 1993 – Recursos Educativos Ambientales</a:t>
            </a:r>
            <a:endParaRPr lang="en-US" sz="3250" dirty="0"/>
          </a:p>
        </p:txBody>
      </p:sp>
      <p:pic>
        <p:nvPicPr>
          <p:cNvPr id="3" name="Image 0" descr="preencoded.png">    </p:cNvPr>
          <p:cNvPicPr>
            <a:picLocks noChangeAspect="1"/>
          </p:cNvPicPr>
          <p:nvPr/>
        </p:nvPicPr>
        <p:blipFill>
          <a:blip r:embed="rId1"/>
          <a:stretch>
            <a:fillRect/>
          </a:stretch>
        </p:blipFill>
        <p:spPr>
          <a:xfrm>
            <a:off x="552807" y="1392555"/>
            <a:ext cx="5115163" cy="4324112"/>
          </a:xfrm>
          <a:prstGeom prst="rect">
            <a:avLst/>
          </a:prstGeom>
        </p:spPr>
      </p:pic>
      <p:sp>
        <p:nvSpPr>
          <p:cNvPr id="4" name="Text 1"/>
          <p:cNvSpPr/>
          <p:nvPr/>
        </p:nvSpPr>
        <p:spPr>
          <a:xfrm>
            <a:off x="552807" y="5894308"/>
            <a:ext cx="6569750" cy="252770"/>
          </a:xfrm>
          <a:prstGeom prst="rect">
            <a:avLst/>
          </a:prstGeom>
          <a:noFill/>
          <a:ln/>
        </p:spPr>
        <p:txBody>
          <a:bodyPr wrap="none" lIns="0" tIns="0" rIns="0" bIns="0" rtlCol="0" anchor="t"/>
          <a:lstStyle/>
          <a:p>
            <a:pPr algn="ctr"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Curso del Gobierno de Canarias – Universidad de La Laguna (1993)</a:t>
            </a:r>
            <a:endParaRPr lang="en-US" sz="1200" dirty="0"/>
          </a:p>
        </p:txBody>
      </p:sp>
      <p:pic>
        <p:nvPicPr>
          <p:cNvPr id="5" name="Image 1" descr="preencoded.png">    </p:cNvPr>
          <p:cNvPicPr>
            <a:picLocks noChangeAspect="1"/>
          </p:cNvPicPr>
          <p:nvPr/>
        </p:nvPicPr>
        <p:blipFill>
          <a:blip r:embed="rId2"/>
          <a:stretch>
            <a:fillRect/>
          </a:stretch>
        </p:blipFill>
        <p:spPr>
          <a:xfrm>
            <a:off x="7515463" y="1392555"/>
            <a:ext cx="4760833" cy="4324112"/>
          </a:xfrm>
          <a:prstGeom prst="rect">
            <a:avLst/>
          </a:prstGeom>
        </p:spPr>
      </p:pic>
      <p:sp>
        <p:nvSpPr>
          <p:cNvPr id="6" name="Text 2"/>
          <p:cNvSpPr/>
          <p:nvPr/>
        </p:nvSpPr>
        <p:spPr>
          <a:xfrm>
            <a:off x="7515463" y="5894308"/>
            <a:ext cx="6569750" cy="252770"/>
          </a:xfrm>
          <a:prstGeom prst="rect">
            <a:avLst/>
          </a:prstGeom>
          <a:noFill/>
          <a:ln/>
        </p:spPr>
        <p:txBody>
          <a:bodyPr wrap="none" lIns="0" tIns="0" rIns="0" bIns="0" rtlCol="0" anchor="t"/>
          <a:lstStyle/>
          <a:p>
            <a:pPr algn="ctr"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Proyecto interdisciplinar LOGSE – Educación Ambiental y Social</a:t>
            </a:r>
            <a:endParaRPr lang="en-US" sz="1200" dirty="0"/>
          </a:p>
        </p:txBody>
      </p:sp>
      <p:pic>
        <p:nvPicPr>
          <p:cNvPr id="7"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1981" y="6474678"/>
            <a:ext cx="236934" cy="236934"/>
          </a:xfrm>
          <a:prstGeom prst="rect">
            <a:avLst/>
          </a:prstGeom>
        </p:spPr>
      </p:pic>
      <p:sp>
        <p:nvSpPr>
          <p:cNvPr id="8" name="Text 3"/>
          <p:cNvSpPr/>
          <p:nvPr/>
        </p:nvSpPr>
        <p:spPr>
          <a:xfrm>
            <a:off x="1066086" y="6466880"/>
            <a:ext cx="3863340" cy="505539"/>
          </a:xfrm>
          <a:prstGeom prst="rect">
            <a:avLst/>
          </a:prstGeom>
          <a:noFill/>
          <a:ln/>
        </p:spPr>
        <p:txBody>
          <a:bodyPr wrap="squar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Curso pionero: Recursos Educativos Ambientales (Gobierno de Canarias, 1993)</a:t>
            </a:r>
            <a:endParaRPr lang="en-US" sz="1200" dirty="0"/>
          </a:p>
        </p:txBody>
      </p:sp>
      <p:pic>
        <p:nvPicPr>
          <p:cNvPr id="9"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86005" y="6474678"/>
            <a:ext cx="236934" cy="236934"/>
          </a:xfrm>
          <a:prstGeom prst="rect">
            <a:avLst/>
          </a:prstGeom>
        </p:spPr>
      </p:pic>
      <p:sp>
        <p:nvSpPr>
          <p:cNvPr id="10" name="Text 4"/>
          <p:cNvSpPr/>
          <p:nvPr/>
        </p:nvSpPr>
        <p:spPr>
          <a:xfrm>
            <a:off x="5640110" y="6466880"/>
            <a:ext cx="3863340" cy="505539"/>
          </a:xfrm>
          <a:prstGeom prst="rect">
            <a:avLst/>
          </a:prstGeom>
          <a:noFill/>
          <a:ln/>
        </p:spPr>
        <p:txBody>
          <a:bodyPr wrap="squar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Participación universitaria: profesorado de distintas facultades de la ULL</a:t>
            </a:r>
            <a:endParaRPr lang="en-US" sz="1200" dirty="0"/>
          </a:p>
        </p:txBody>
      </p:sp>
      <p:pic>
        <p:nvPicPr>
          <p:cNvPr id="11" name="Image 4"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60029" y="6474678"/>
            <a:ext cx="236934" cy="236934"/>
          </a:xfrm>
          <a:prstGeom prst="rect">
            <a:avLst/>
          </a:prstGeom>
        </p:spPr>
      </p:pic>
      <p:sp>
        <p:nvSpPr>
          <p:cNvPr id="12" name="Text 5"/>
          <p:cNvSpPr/>
          <p:nvPr/>
        </p:nvSpPr>
        <p:spPr>
          <a:xfrm>
            <a:off x="10214134" y="6466880"/>
            <a:ext cx="3863340" cy="505539"/>
          </a:xfrm>
          <a:prstGeom prst="rect">
            <a:avLst/>
          </a:prstGeom>
          <a:noFill/>
          <a:ln/>
        </p:spPr>
        <p:txBody>
          <a:bodyPr wrap="squar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Proyecto final: Recursos Ambientales sobre Ruedas</a:t>
            </a:r>
            <a:endParaRPr lang="en-US" sz="1200" dirty="0"/>
          </a:p>
        </p:txBody>
      </p:sp>
      <p:pic>
        <p:nvPicPr>
          <p:cNvPr id="13" name="Image 5"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81" y="7296090"/>
            <a:ext cx="236934" cy="236934"/>
          </a:xfrm>
          <a:prstGeom prst="rect">
            <a:avLst/>
          </a:prstGeom>
        </p:spPr>
      </p:pic>
      <p:sp>
        <p:nvSpPr>
          <p:cNvPr id="14" name="Text 6"/>
          <p:cNvSpPr/>
          <p:nvPr/>
        </p:nvSpPr>
        <p:spPr>
          <a:xfrm>
            <a:off x="1066086" y="7288292"/>
            <a:ext cx="6150293" cy="505539"/>
          </a:xfrm>
          <a:prstGeom prst="rect">
            <a:avLst/>
          </a:prstGeom>
          <a:noFill/>
          <a:ln/>
        </p:spPr>
        <p:txBody>
          <a:bodyPr wrap="squar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Enfoque interdisciplinar: ciencias sociales · ciencias naturales · tecnología · música</a:t>
            </a:r>
            <a:endParaRPr lang="en-US" sz="1200" dirty="0"/>
          </a:p>
        </p:txBody>
      </p:sp>
      <p:pic>
        <p:nvPicPr>
          <p:cNvPr id="15" name="Image 6"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72958" y="7296090"/>
            <a:ext cx="236934" cy="236934"/>
          </a:xfrm>
          <a:prstGeom prst="rect">
            <a:avLst/>
          </a:prstGeom>
        </p:spPr>
      </p:pic>
      <p:sp>
        <p:nvSpPr>
          <p:cNvPr id="16" name="Text 7"/>
          <p:cNvSpPr/>
          <p:nvPr/>
        </p:nvSpPr>
        <p:spPr>
          <a:xfrm>
            <a:off x="7927062" y="7288292"/>
            <a:ext cx="6150412" cy="252770"/>
          </a:xfrm>
          <a:prstGeom prst="rect">
            <a:avLst/>
          </a:prstGeom>
          <a:noFill/>
          <a:ln/>
        </p:spPr>
        <p:txBody>
          <a:bodyPr wrap="none" lIns="0" tIns="0" rIns="0" bIns="0" rtlCol="0" anchor="t"/>
          <a:lstStyle/>
          <a:p>
            <a:pPr algn="l" indent="0" marL="0">
              <a:lnSpc>
                <a:spcPts val="1950"/>
              </a:lnSpc>
              <a:buNone/>
            </a:pPr>
            <a:r>
              <a:rPr lang="en-US" sz="1200" dirty="0">
                <a:solidFill>
                  <a:srgbClr val="384653"/>
                </a:solidFill>
                <a:latin typeface="Montserrat" pitchFamily="34" charset="0"/>
                <a:ea typeface="Montserrat" pitchFamily="34" charset="-122"/>
                <a:cs typeface="Montserrat" pitchFamily="34" charset="-120"/>
              </a:rPr>
              <a:t>Semilla de la educación ecosocial transversal</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3032641" y="350520"/>
            <a:ext cx="8565118" cy="442198"/>
          </a:xfrm>
          <a:prstGeom prst="rect">
            <a:avLst/>
          </a:prstGeom>
          <a:noFill/>
          <a:ln/>
        </p:spPr>
        <p:txBody>
          <a:bodyPr wrap="none" lIns="0" tIns="0" rIns="0" bIns="0" rtlCol="0" anchor="t"/>
          <a:lstStyle/>
          <a:p>
            <a:pPr algn="ctr" indent="0" marL="0">
              <a:lnSpc>
                <a:spcPts val="3300"/>
              </a:lnSpc>
              <a:buNone/>
            </a:pPr>
            <a:r>
              <a:rPr lang="en-US" sz="2600" b="1" dirty="0">
                <a:solidFill>
                  <a:srgbClr val="000000"/>
                </a:solidFill>
                <a:latin typeface="Barlow Bold" pitchFamily="34" charset="0"/>
                <a:ea typeface="Barlow Bold" pitchFamily="34" charset="-122"/>
                <a:cs typeface="Barlow Bold" pitchFamily="34" charset="-120"/>
              </a:rPr>
              <a:t>⚡</a:t>
            </a:r>
            <a:pPr algn="ctr" indent="0" marL="0">
              <a:lnSpc>
                <a:spcPts val="3300"/>
              </a:lnSpc>
              <a:buNone/>
            </a:pPr>
            <a:r>
              <a:rPr lang="en-US" sz="2600" b="1" dirty="0">
                <a:solidFill>
                  <a:srgbClr val="2E3C4E"/>
                </a:solidFill>
                <a:latin typeface="Barlow Bold" pitchFamily="34" charset="0"/>
                <a:ea typeface="Barlow Bold" pitchFamily="34" charset="-122"/>
                <a:cs typeface="Barlow Bold" pitchFamily="34" charset="-120"/>
              </a:rPr>
              <a:t> La </a:t>
            </a:r>
            <a:pPr algn="ctr" indent="0" marL="0">
              <a:lnSpc>
                <a:spcPts val="3300"/>
              </a:lnSpc>
              <a:buNone/>
            </a:pPr>
            <a:r>
              <a:rPr lang="en-US" sz="2600" b="1" dirty="0">
                <a:solidFill>
                  <a:srgbClr val="384653"/>
                </a:solidFill>
                <a:highlight>
                  <a:srgbClr val="F6E27F"/>
                </a:highlight>
                <a:latin typeface="Barlow Bold" pitchFamily="34" charset="0"/>
                <a:ea typeface="Barlow Bold" pitchFamily="34" charset="-122"/>
                <a:cs typeface="Barlow Bold" pitchFamily="34" charset="-120"/>
              </a:rPr>
              <a:t>Educación</a:t>
            </a:r>
            <a:pPr algn="ctr" indent="0" marL="0">
              <a:lnSpc>
                <a:spcPts val="3300"/>
              </a:lnSpc>
              <a:buNone/>
            </a:pPr>
            <a:r>
              <a:rPr lang="en-US" sz="2600" b="1" dirty="0">
                <a:solidFill>
                  <a:srgbClr val="2E3C4E"/>
                </a:solidFill>
                <a:latin typeface="Barlow Bold" pitchFamily="34" charset="0"/>
                <a:ea typeface="Barlow Bold" pitchFamily="34" charset="-122"/>
                <a:cs typeface="Barlow Bold" pitchFamily="34" charset="-120"/>
              </a:rPr>
              <a:t> como Puente en la </a:t>
            </a:r>
            <a:pPr algn="ctr" indent="0" marL="0">
              <a:lnSpc>
                <a:spcPts val="3300"/>
              </a:lnSpc>
              <a:buNone/>
            </a:pPr>
            <a:r>
              <a:rPr lang="en-US" sz="2600" b="1" dirty="0">
                <a:solidFill>
                  <a:srgbClr val="384653"/>
                </a:solidFill>
                <a:highlight>
                  <a:srgbClr val="F6E27F"/>
                </a:highlight>
                <a:latin typeface="Barlow Bold" pitchFamily="34" charset="0"/>
                <a:ea typeface="Barlow Bold" pitchFamily="34" charset="-122"/>
                <a:cs typeface="Barlow Bold" pitchFamily="34" charset="-120"/>
              </a:rPr>
              <a:t>Transición Energética</a:t>
            </a:r>
            <a:endParaRPr lang="en-US" sz="2600" dirty="0"/>
          </a:p>
        </p:txBody>
      </p:sp>
      <p:pic>
        <p:nvPicPr>
          <p:cNvPr id="3" name="Image 0" descr="preencoded.png">    </p:cNvPr>
          <p:cNvPicPr>
            <a:picLocks noChangeAspect="1"/>
          </p:cNvPicPr>
          <p:nvPr/>
        </p:nvPicPr>
        <p:blipFill>
          <a:blip r:embed="rId1"/>
          <a:stretch>
            <a:fillRect/>
          </a:stretch>
        </p:blipFill>
        <p:spPr>
          <a:xfrm>
            <a:off x="446246" y="1047631"/>
            <a:ext cx="13737908" cy="6014561"/>
          </a:xfrm>
          <a:prstGeom prst="rect">
            <a:avLst/>
          </a:prstGeom>
        </p:spPr>
      </p:pic>
      <p:sp>
        <p:nvSpPr>
          <p:cNvPr id="4" name="Text 1"/>
          <p:cNvSpPr/>
          <p:nvPr/>
        </p:nvSpPr>
        <p:spPr>
          <a:xfrm>
            <a:off x="5057933" y="3689554"/>
            <a:ext cx="1611233" cy="1182834"/>
          </a:xfrm>
          <a:prstGeom prst="rect">
            <a:avLst/>
          </a:prstGeom>
          <a:noFill/>
          <a:ln/>
        </p:spPr>
        <p:txBody>
          <a:bodyPr wrap="square" lIns="0" tIns="0" rIns="0" bIns="0" rtlCol="0" anchor="t"/>
          <a:lstStyle/>
          <a:p>
            <a:pPr algn="ctr" indent="0" marL="0">
              <a:lnSpc>
                <a:spcPts val="1750"/>
              </a:lnSpc>
              <a:buNone/>
            </a:pPr>
            <a:r>
              <a:rPr lang="en-US" sz="1400" b="1" dirty="0">
                <a:solidFill>
                  <a:srgbClr val="000000"/>
                </a:solidFill>
                <a:latin typeface="Barlow Bold" pitchFamily="34" charset="0"/>
                <a:ea typeface="Barlow Bold" pitchFamily="34" charset="-122"/>
                <a:cs typeface="Barlow Bold" pitchFamily="34" charset="-120"/>
              </a:rPr>
              <a:t>Instituciones y Monopolios</a:t>
            </a:r>
            <a:endParaRPr lang="en-US" sz="1400" dirty="0"/>
          </a:p>
        </p:txBody>
      </p:sp>
      <p:sp>
        <p:nvSpPr>
          <p:cNvPr id="5" name="Text 2"/>
          <p:cNvSpPr/>
          <p:nvPr/>
        </p:nvSpPr>
        <p:spPr>
          <a:xfrm>
            <a:off x="8107292" y="3886797"/>
            <a:ext cx="1611234" cy="788555"/>
          </a:xfrm>
          <a:prstGeom prst="rect">
            <a:avLst/>
          </a:prstGeom>
          <a:noFill/>
          <a:ln/>
        </p:spPr>
        <p:txBody>
          <a:bodyPr wrap="square" lIns="0" tIns="0" rIns="0" bIns="0" rtlCol="0" anchor="t"/>
          <a:lstStyle/>
          <a:p>
            <a:pPr algn="ctr" indent="0" marL="0">
              <a:lnSpc>
                <a:spcPts val="1750"/>
              </a:lnSpc>
              <a:buNone/>
            </a:pPr>
            <a:r>
              <a:rPr lang="en-US" sz="1400" b="1" dirty="0">
                <a:solidFill>
                  <a:srgbClr val="000000"/>
                </a:solidFill>
                <a:latin typeface="Barlow Bold" pitchFamily="34" charset="0"/>
                <a:ea typeface="Barlow Bold" pitchFamily="34" charset="-122"/>
                <a:cs typeface="Barlow Bold" pitchFamily="34" charset="-120"/>
              </a:rPr>
              <a:t>Ciudadanía Acrítica</a:t>
            </a:r>
            <a:endParaRPr lang="en-US" sz="1400" dirty="0"/>
          </a:p>
        </p:txBody>
      </p:sp>
      <p:sp>
        <p:nvSpPr>
          <p:cNvPr id="6" name="Text 3"/>
          <p:cNvSpPr/>
          <p:nvPr/>
        </p:nvSpPr>
        <p:spPr>
          <a:xfrm>
            <a:off x="10917172" y="5902504"/>
            <a:ext cx="2929515" cy="299609"/>
          </a:xfrm>
          <a:prstGeom prst="rect">
            <a:avLst/>
          </a:prstGeom>
          <a:noFill/>
          <a:ln/>
        </p:spPr>
        <p:txBody>
          <a:bodyPr wrap="none" lIns="0" tIns="0" rIns="0" bIns="0" rtlCol="0" anchor="t"/>
          <a:lstStyle/>
          <a:p>
            <a:pPr algn="l" indent="0" marL="0">
              <a:lnSpc>
                <a:spcPts val="1350"/>
              </a:lnSpc>
              <a:buNone/>
            </a:pPr>
            <a:r>
              <a:rPr lang="en-US" sz="1050" dirty="0">
                <a:solidFill>
                  <a:srgbClr val="384653"/>
                </a:solidFill>
                <a:latin typeface="Montserrat" pitchFamily="34" charset="0"/>
                <a:ea typeface="Montserrat" pitchFamily="34" charset="-122"/>
                <a:cs typeface="Montserrat" pitchFamily="34" charset="-120"/>
              </a:rPr>
              <a:t>Falta de participación</a:t>
            </a:r>
            <a:endParaRPr lang="en-US" sz="105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1334" y="5868173"/>
            <a:ext cx="368895" cy="368894"/>
          </a:xfrm>
          <a:prstGeom prst="rect">
            <a:avLst/>
          </a:prstGeom>
        </p:spPr>
      </p:pic>
      <p:sp>
        <p:nvSpPr>
          <p:cNvPr id="8" name="Text 4"/>
          <p:cNvSpPr/>
          <p:nvPr/>
        </p:nvSpPr>
        <p:spPr>
          <a:xfrm>
            <a:off x="10863908" y="2327163"/>
            <a:ext cx="2996095" cy="299610"/>
          </a:xfrm>
          <a:prstGeom prst="rect">
            <a:avLst/>
          </a:prstGeom>
          <a:noFill/>
          <a:ln/>
        </p:spPr>
        <p:txBody>
          <a:bodyPr wrap="none" lIns="0" tIns="0" rIns="0" bIns="0" rtlCol="0" anchor="t"/>
          <a:lstStyle/>
          <a:p>
            <a:pPr algn="l" indent="0" marL="0">
              <a:lnSpc>
                <a:spcPts val="1350"/>
              </a:lnSpc>
              <a:buNone/>
            </a:pPr>
            <a:r>
              <a:rPr lang="en-US" sz="1050" dirty="0">
                <a:solidFill>
                  <a:srgbClr val="384653"/>
                </a:solidFill>
                <a:latin typeface="Montserrat" pitchFamily="34" charset="0"/>
                <a:ea typeface="Montserrat" pitchFamily="34" charset="-122"/>
                <a:cs typeface="Montserrat" pitchFamily="34" charset="-120"/>
              </a:rPr>
              <a:t>Desinformación pasiva</a:t>
            </a:r>
            <a:endParaRPr lang="en-US" sz="1050" dirty="0"/>
          </a:p>
        </p:txBody>
      </p:sp>
      <p:pic>
        <p:nvPicPr>
          <p:cNvPr id="9"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9864" y="2263496"/>
            <a:ext cx="373472" cy="373472"/>
          </a:xfrm>
          <a:prstGeom prst="rect">
            <a:avLst/>
          </a:prstGeom>
        </p:spPr>
      </p:pic>
      <p:sp>
        <p:nvSpPr>
          <p:cNvPr id="10" name="Text 5"/>
          <p:cNvSpPr/>
          <p:nvPr/>
        </p:nvSpPr>
        <p:spPr>
          <a:xfrm>
            <a:off x="956820" y="5875872"/>
            <a:ext cx="2916199" cy="299610"/>
          </a:xfrm>
          <a:prstGeom prst="rect">
            <a:avLst/>
          </a:prstGeom>
          <a:noFill/>
          <a:ln/>
        </p:spPr>
        <p:txBody>
          <a:bodyPr wrap="none" lIns="0" tIns="0" rIns="0" bIns="0" rtlCol="0" anchor="t"/>
          <a:lstStyle/>
          <a:p>
            <a:pPr algn="r" indent="0" marL="0">
              <a:lnSpc>
                <a:spcPts val="1350"/>
              </a:lnSpc>
              <a:buNone/>
            </a:pPr>
            <a:r>
              <a:rPr lang="en-US" sz="1050" dirty="0">
                <a:solidFill>
                  <a:srgbClr val="384653"/>
                </a:solidFill>
                <a:latin typeface="Montserrat" pitchFamily="34" charset="0"/>
                <a:ea typeface="Montserrat" pitchFamily="34" charset="-122"/>
                <a:cs typeface="Montserrat" pitchFamily="34" charset="-120"/>
              </a:rPr>
              <a:t>Intereses corporativos</a:t>
            </a:r>
            <a:endParaRPr lang="en-US" sz="1050" dirty="0"/>
          </a:p>
        </p:txBody>
      </p:sp>
      <p:pic>
        <p:nvPicPr>
          <p:cNvPr id="11"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68962" y="5894181"/>
            <a:ext cx="368894" cy="368894"/>
          </a:xfrm>
          <a:prstGeom prst="rect">
            <a:avLst/>
          </a:prstGeom>
        </p:spPr>
      </p:pic>
      <p:sp>
        <p:nvSpPr>
          <p:cNvPr id="12" name="Text 6"/>
          <p:cNvSpPr/>
          <p:nvPr/>
        </p:nvSpPr>
        <p:spPr>
          <a:xfrm>
            <a:off x="890240" y="2327163"/>
            <a:ext cx="2996095" cy="299610"/>
          </a:xfrm>
          <a:prstGeom prst="rect">
            <a:avLst/>
          </a:prstGeom>
          <a:noFill/>
          <a:ln/>
        </p:spPr>
        <p:txBody>
          <a:bodyPr wrap="none" lIns="0" tIns="0" rIns="0" bIns="0" rtlCol="0" anchor="t"/>
          <a:lstStyle/>
          <a:p>
            <a:pPr algn="r" indent="0" marL="0">
              <a:lnSpc>
                <a:spcPts val="1350"/>
              </a:lnSpc>
              <a:buNone/>
            </a:pPr>
            <a:r>
              <a:rPr lang="en-US" sz="1050" dirty="0">
                <a:solidFill>
                  <a:srgbClr val="384653"/>
                </a:solidFill>
                <a:latin typeface="Montserrat" pitchFamily="34" charset="0"/>
                <a:ea typeface="Montserrat" pitchFamily="34" charset="-122"/>
                <a:cs typeface="Montserrat" pitchFamily="34" charset="-120"/>
              </a:rPr>
              <a:t>Políticas centralizadas</a:t>
            </a:r>
            <a:endParaRPr lang="en-US" sz="1050" dirty="0"/>
          </a:p>
        </p:txBody>
      </p:sp>
      <p:pic>
        <p:nvPicPr>
          <p:cNvPr id="13"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23396" y="2265785"/>
            <a:ext cx="368894" cy="368894"/>
          </a:xfrm>
          <a:prstGeom prst="rect">
            <a:avLst/>
          </a:prstGeom>
        </p:spPr>
      </p:pic>
      <p:sp>
        <p:nvSpPr>
          <p:cNvPr id="14" name="Text 7"/>
          <p:cNvSpPr/>
          <p:nvPr/>
        </p:nvSpPr>
        <p:spPr>
          <a:xfrm>
            <a:off x="446246" y="7205543"/>
            <a:ext cx="13737908" cy="203954"/>
          </a:xfrm>
          <a:prstGeom prst="rect">
            <a:avLst/>
          </a:prstGeom>
          <a:noFill/>
          <a:ln/>
        </p:spPr>
        <p:txBody>
          <a:bodyPr wrap="none" lIns="0" tIns="0" rIns="0" bIns="0" rtlCol="0" anchor="t"/>
          <a:lstStyle/>
          <a:p>
            <a:pPr algn="ctr" indent="0" marL="0">
              <a:lnSpc>
                <a:spcPts val="1600"/>
              </a:lnSpc>
              <a:buNone/>
            </a:pPr>
            <a:r>
              <a:rPr lang="en-US" sz="1000" dirty="0">
                <a:solidFill>
                  <a:srgbClr val="384653"/>
                </a:solidFill>
                <a:latin typeface="Montserrat" pitchFamily="34" charset="0"/>
                <a:ea typeface="Montserrat" pitchFamily="34" charset="-122"/>
                <a:cs typeface="Montserrat" pitchFamily="34" charset="-120"/>
              </a:rPr>
              <a:t>Este "abismo" requiere una solución fundamental: la educación.</a:t>
            </a:r>
            <a:endParaRPr lang="en-US" sz="1000" dirty="0"/>
          </a:p>
        </p:txBody>
      </p:sp>
      <p:pic>
        <p:nvPicPr>
          <p:cNvPr id="15" name="Image 5" descr="preencoded.png">    </p:cNvPr>
          <p:cNvPicPr>
            <a:picLocks noChangeAspect="1"/>
          </p:cNvPicPr>
          <p:nvPr/>
        </p:nvPicPr>
        <p:blipFill>
          <a:blip r:embed="rId10"/>
          <a:stretch>
            <a:fillRect/>
          </a:stretch>
        </p:blipFill>
        <p:spPr>
          <a:xfrm>
            <a:off x="446246" y="7552849"/>
            <a:ext cx="4579263" cy="509945"/>
          </a:xfrm>
          <a:prstGeom prst="rect">
            <a:avLst/>
          </a:prstGeom>
        </p:spPr>
      </p:pic>
      <p:sp>
        <p:nvSpPr>
          <p:cNvPr id="16" name="Text 8"/>
          <p:cNvSpPr/>
          <p:nvPr/>
        </p:nvSpPr>
        <p:spPr>
          <a:xfrm>
            <a:off x="573643" y="8190190"/>
            <a:ext cx="1861899" cy="209669"/>
          </a:xfrm>
          <a:prstGeom prst="rect">
            <a:avLst/>
          </a:prstGeom>
          <a:noFill/>
          <a:ln/>
        </p:spPr>
        <p:txBody>
          <a:bodyPr wrap="none" lIns="0" tIns="0" rIns="0" bIns="0" rtlCol="0" anchor="t"/>
          <a:lstStyle/>
          <a:p>
            <a:pPr algn="l" indent="0" marL="0">
              <a:lnSpc>
                <a:spcPts val="1650"/>
              </a:lnSpc>
              <a:buNone/>
            </a:pPr>
            <a:r>
              <a:rPr lang="en-US" sz="1300" b="1" dirty="0">
                <a:solidFill>
                  <a:srgbClr val="384653"/>
                </a:solidFill>
                <a:latin typeface="Barlow Bold" pitchFamily="34" charset="0"/>
                <a:ea typeface="Barlow Bold" pitchFamily="34" charset="-122"/>
                <a:cs typeface="Barlow Bold" pitchFamily="34" charset="-120"/>
              </a:rPr>
              <a:t>Reaprendizaje Relacional</a:t>
            </a:r>
            <a:endParaRPr lang="en-US" sz="1300" dirty="0"/>
          </a:p>
        </p:txBody>
      </p:sp>
      <p:sp>
        <p:nvSpPr>
          <p:cNvPr id="17" name="Text 9"/>
          <p:cNvSpPr/>
          <p:nvPr/>
        </p:nvSpPr>
        <p:spPr>
          <a:xfrm>
            <a:off x="573643" y="8476298"/>
            <a:ext cx="4324469" cy="203954"/>
          </a:xfrm>
          <a:prstGeom prst="rect">
            <a:avLst/>
          </a:prstGeom>
          <a:noFill/>
          <a:ln/>
        </p:spPr>
        <p:txBody>
          <a:bodyPr wrap="none" lIns="0" tIns="0" rIns="0" bIns="0" rtlCol="0" anchor="t"/>
          <a:lstStyle/>
          <a:p>
            <a:pPr algn="l" indent="0" marL="0">
              <a:lnSpc>
                <a:spcPts val="1600"/>
              </a:lnSpc>
              <a:buNone/>
            </a:pPr>
            <a:r>
              <a:rPr lang="en-US" sz="1000" dirty="0">
                <a:solidFill>
                  <a:srgbClr val="384653"/>
                </a:solidFill>
                <a:latin typeface="Montserrat" pitchFamily="34" charset="0"/>
                <a:ea typeface="Montserrat" pitchFamily="34" charset="-122"/>
                <a:cs typeface="Montserrat" pitchFamily="34" charset="-120"/>
              </a:rPr>
              <a:t>Procesos que conectan a las personas con la realidad energética.</a:t>
            </a:r>
            <a:endParaRPr lang="en-US" sz="1000" dirty="0"/>
          </a:p>
        </p:txBody>
      </p:sp>
      <p:pic>
        <p:nvPicPr>
          <p:cNvPr id="18" name="Image 6" descr="preencoded.png">    </p:cNvPr>
          <p:cNvPicPr>
            <a:picLocks noChangeAspect="1"/>
          </p:cNvPicPr>
          <p:nvPr/>
        </p:nvPicPr>
        <p:blipFill>
          <a:blip r:embed="rId11"/>
          <a:stretch>
            <a:fillRect/>
          </a:stretch>
        </p:blipFill>
        <p:spPr>
          <a:xfrm>
            <a:off x="5025509" y="7552849"/>
            <a:ext cx="4579263" cy="509945"/>
          </a:xfrm>
          <a:prstGeom prst="rect">
            <a:avLst/>
          </a:prstGeom>
        </p:spPr>
      </p:pic>
      <p:sp>
        <p:nvSpPr>
          <p:cNvPr id="19" name="Text 10"/>
          <p:cNvSpPr/>
          <p:nvPr/>
        </p:nvSpPr>
        <p:spPr>
          <a:xfrm>
            <a:off x="5152906" y="8190190"/>
            <a:ext cx="1766649" cy="209669"/>
          </a:xfrm>
          <a:prstGeom prst="rect">
            <a:avLst/>
          </a:prstGeom>
          <a:noFill/>
          <a:ln/>
        </p:spPr>
        <p:txBody>
          <a:bodyPr wrap="none" lIns="0" tIns="0" rIns="0" bIns="0" rtlCol="0" anchor="t"/>
          <a:lstStyle/>
          <a:p>
            <a:pPr algn="l" indent="0" marL="0">
              <a:lnSpc>
                <a:spcPts val="1650"/>
              </a:lnSpc>
              <a:buNone/>
            </a:pPr>
            <a:r>
              <a:rPr lang="en-US" sz="1300" b="1" dirty="0">
                <a:solidFill>
                  <a:srgbClr val="384653"/>
                </a:solidFill>
                <a:latin typeface="Barlow Bold" pitchFamily="34" charset="0"/>
                <a:ea typeface="Barlow Bold" pitchFamily="34" charset="-122"/>
                <a:cs typeface="Barlow Bold" pitchFamily="34" charset="-120"/>
              </a:rPr>
              <a:t>Vivencias Significativas</a:t>
            </a:r>
            <a:endParaRPr lang="en-US" sz="1300" dirty="0"/>
          </a:p>
        </p:txBody>
      </p:sp>
      <p:sp>
        <p:nvSpPr>
          <p:cNvPr id="20" name="Text 11"/>
          <p:cNvSpPr/>
          <p:nvPr/>
        </p:nvSpPr>
        <p:spPr>
          <a:xfrm>
            <a:off x="5152906" y="8476298"/>
            <a:ext cx="4324469" cy="203954"/>
          </a:xfrm>
          <a:prstGeom prst="rect">
            <a:avLst/>
          </a:prstGeom>
          <a:noFill/>
          <a:ln/>
        </p:spPr>
        <p:txBody>
          <a:bodyPr wrap="none" lIns="0" tIns="0" rIns="0" bIns="0" rtlCol="0" anchor="t"/>
          <a:lstStyle/>
          <a:p>
            <a:pPr algn="l" indent="0" marL="0">
              <a:lnSpc>
                <a:spcPts val="1600"/>
              </a:lnSpc>
              <a:buNone/>
            </a:pPr>
            <a:r>
              <a:rPr lang="en-US" sz="1000" dirty="0">
                <a:solidFill>
                  <a:srgbClr val="384653"/>
                </a:solidFill>
                <a:latin typeface="Montserrat" pitchFamily="34" charset="0"/>
                <a:ea typeface="Montserrat" pitchFamily="34" charset="-122"/>
                <a:cs typeface="Montserrat" pitchFamily="34" charset="-120"/>
              </a:rPr>
              <a:t>Experiencias prácticas que generan conocimiento aplicado.</a:t>
            </a:r>
            <a:endParaRPr lang="en-US" sz="1000" dirty="0"/>
          </a:p>
        </p:txBody>
      </p:sp>
      <p:pic>
        <p:nvPicPr>
          <p:cNvPr id="21" name="Image 7" descr="preencoded.png">    </p:cNvPr>
          <p:cNvPicPr>
            <a:picLocks noChangeAspect="1"/>
          </p:cNvPicPr>
          <p:nvPr/>
        </p:nvPicPr>
        <p:blipFill>
          <a:blip r:embed="rId12"/>
          <a:stretch>
            <a:fillRect/>
          </a:stretch>
        </p:blipFill>
        <p:spPr>
          <a:xfrm>
            <a:off x="9604772" y="7552849"/>
            <a:ext cx="4579263" cy="509945"/>
          </a:xfrm>
          <a:prstGeom prst="rect">
            <a:avLst/>
          </a:prstGeom>
        </p:spPr>
      </p:pic>
      <p:sp>
        <p:nvSpPr>
          <p:cNvPr id="22" name="Text 12"/>
          <p:cNvSpPr/>
          <p:nvPr/>
        </p:nvSpPr>
        <p:spPr>
          <a:xfrm>
            <a:off x="9732169" y="8190190"/>
            <a:ext cx="1809512" cy="209669"/>
          </a:xfrm>
          <a:prstGeom prst="rect">
            <a:avLst/>
          </a:prstGeom>
          <a:noFill/>
          <a:ln/>
        </p:spPr>
        <p:txBody>
          <a:bodyPr wrap="none" lIns="0" tIns="0" rIns="0" bIns="0" rtlCol="0" anchor="t"/>
          <a:lstStyle/>
          <a:p>
            <a:pPr algn="l" indent="0" marL="0">
              <a:lnSpc>
                <a:spcPts val="1650"/>
              </a:lnSpc>
              <a:buNone/>
            </a:pPr>
            <a:r>
              <a:rPr lang="en-US" sz="1300" b="1" dirty="0">
                <a:solidFill>
                  <a:srgbClr val="384653"/>
                </a:solidFill>
                <a:latin typeface="Barlow Bold" pitchFamily="34" charset="0"/>
                <a:ea typeface="Barlow Bold" pitchFamily="34" charset="-122"/>
                <a:cs typeface="Barlow Bold" pitchFamily="34" charset="-120"/>
              </a:rPr>
              <a:t>Enfoque Socioeducativo</a:t>
            </a:r>
            <a:endParaRPr lang="en-US" sz="1300" dirty="0"/>
          </a:p>
        </p:txBody>
      </p:sp>
      <p:sp>
        <p:nvSpPr>
          <p:cNvPr id="23" name="Text 13"/>
          <p:cNvSpPr/>
          <p:nvPr/>
        </p:nvSpPr>
        <p:spPr>
          <a:xfrm>
            <a:off x="9732169" y="8476298"/>
            <a:ext cx="4324469" cy="407908"/>
          </a:xfrm>
          <a:prstGeom prst="rect">
            <a:avLst/>
          </a:prstGeom>
          <a:noFill/>
          <a:ln/>
        </p:spPr>
        <p:txBody>
          <a:bodyPr wrap="square" lIns="0" tIns="0" rIns="0" bIns="0" rtlCol="0" anchor="t"/>
          <a:lstStyle/>
          <a:p>
            <a:pPr algn="l" indent="0" marL="0">
              <a:lnSpc>
                <a:spcPts val="1600"/>
              </a:lnSpc>
              <a:buNone/>
            </a:pPr>
            <a:r>
              <a:rPr lang="en-US" sz="1000" dirty="0">
                <a:solidFill>
                  <a:srgbClr val="384653"/>
                </a:solidFill>
                <a:latin typeface="Montserrat" pitchFamily="34" charset="0"/>
                <a:ea typeface="Montserrat" pitchFamily="34" charset="-122"/>
                <a:cs typeface="Montserrat" pitchFamily="34" charset="-120"/>
              </a:rPr>
              <a:t>Fomento de competencias para una participación activa y consciente.</a:t>
            </a:r>
            <a:endParaRPr lang="en-US" sz="1000" dirty="0"/>
          </a:p>
        </p:txBody>
      </p:sp>
      <p:sp>
        <p:nvSpPr>
          <p:cNvPr id="24" name="Text 14"/>
          <p:cNvSpPr/>
          <p:nvPr/>
        </p:nvSpPr>
        <p:spPr>
          <a:xfrm>
            <a:off x="446246" y="9154954"/>
            <a:ext cx="13737908" cy="203954"/>
          </a:xfrm>
          <a:prstGeom prst="rect">
            <a:avLst/>
          </a:prstGeom>
          <a:noFill/>
          <a:ln/>
        </p:spPr>
        <p:txBody>
          <a:bodyPr wrap="none" lIns="0" tIns="0" rIns="0" bIns="0" rtlCol="0" anchor="t"/>
          <a:lstStyle/>
          <a:p>
            <a:pPr algn="ctr" indent="0" marL="0">
              <a:lnSpc>
                <a:spcPts val="1600"/>
              </a:lnSpc>
              <a:buNone/>
            </a:pPr>
            <a:r>
              <a:rPr lang="en-US" sz="1000" dirty="0">
                <a:solidFill>
                  <a:srgbClr val="384653"/>
                </a:solidFill>
                <a:latin typeface="Montserrat" pitchFamily="34" charset="0"/>
                <a:ea typeface="Montserrat" pitchFamily="34" charset="-122"/>
                <a:cs typeface="Montserrat" pitchFamily="34" charset="-120"/>
              </a:rPr>
              <a:t>La educación construye el puente necesario para una transición energética real y participativa.</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1890951"/>
            <a:ext cx="13113782" cy="1425416"/>
          </a:xfrm>
          <a:prstGeom prst="rect">
            <a:avLst/>
          </a:prstGeom>
          <a:noFill/>
          <a:ln/>
        </p:spPr>
        <p:txBody>
          <a:bodyPr wrap="squar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Competencias socioeducativas en la transición energética</a:t>
            </a:r>
            <a:endParaRPr lang="en-US" sz="4450" dirty="0"/>
          </a:p>
        </p:txBody>
      </p:sp>
      <p:sp>
        <p:nvSpPr>
          <p:cNvPr id="3" name="Text 1"/>
          <p:cNvSpPr/>
          <p:nvPr/>
        </p:nvSpPr>
        <p:spPr>
          <a:xfrm>
            <a:off x="758309" y="3749635"/>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La educación social como eje para impulsar el cambio energético y la </a:t>
            </a:r>
            <a:pPr algn="l" indent="0" marL="0">
              <a:lnSpc>
                <a:spcPts val="2700"/>
              </a:lnSpc>
              <a:buNone/>
            </a:pPr>
            <a:r>
              <a:rPr lang="en-US" sz="1700" dirty="0">
                <a:solidFill>
                  <a:srgbClr val="75BAE6"/>
                </a:solidFill>
                <a:latin typeface="Montserrat" pitchFamily="34" charset="0"/>
                <a:ea typeface="Montserrat" pitchFamily="34" charset="-122"/>
                <a:cs typeface="Montserrat" pitchFamily="34" charset="-120"/>
              </a:rPr>
              <a:t>corresponsabilidad ciudadana</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a:t>
            </a:r>
            <a:endParaRPr lang="en-US" sz="1700" dirty="0"/>
          </a:p>
        </p:txBody>
      </p:sp>
      <p:sp>
        <p:nvSpPr>
          <p:cNvPr id="4" name="Shape 2"/>
          <p:cNvSpPr/>
          <p:nvPr/>
        </p:nvSpPr>
        <p:spPr>
          <a:xfrm>
            <a:off x="758309" y="4340066"/>
            <a:ext cx="487442" cy="487442"/>
          </a:xfrm>
          <a:prstGeom prst="roundRect">
            <a:avLst>
              <a:gd name="adj" fmla="val 66673"/>
            </a:avLst>
          </a:prstGeom>
          <a:solidFill>
            <a:srgbClr val="D4E9F7"/>
          </a:solidFill>
          <a:ln w="7620">
            <a:solidFill>
              <a:srgbClr val="BACFDD"/>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0997" y="4412754"/>
            <a:ext cx="342067" cy="342067"/>
          </a:xfrm>
          <a:prstGeom prst="rect">
            <a:avLst/>
          </a:prstGeom>
        </p:spPr>
      </p:pic>
      <p:sp>
        <p:nvSpPr>
          <p:cNvPr id="6" name="Text 3"/>
          <p:cNvSpPr/>
          <p:nvPr/>
        </p:nvSpPr>
        <p:spPr>
          <a:xfrm>
            <a:off x="1462326" y="4414480"/>
            <a:ext cx="4588550"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Mediación y participación ciudadana</a:t>
            </a:r>
            <a:endParaRPr lang="en-US" sz="2200" dirty="0"/>
          </a:p>
        </p:txBody>
      </p:sp>
      <p:sp>
        <p:nvSpPr>
          <p:cNvPr id="7" name="Shape 4"/>
          <p:cNvSpPr/>
          <p:nvPr/>
        </p:nvSpPr>
        <p:spPr>
          <a:xfrm>
            <a:off x="7450574" y="4340066"/>
            <a:ext cx="487442" cy="487442"/>
          </a:xfrm>
          <a:prstGeom prst="roundRect">
            <a:avLst>
              <a:gd name="adj" fmla="val 66673"/>
            </a:avLst>
          </a:prstGeom>
          <a:solidFill>
            <a:srgbClr val="D4E9F7"/>
          </a:solidFill>
          <a:ln w="7620">
            <a:solidFill>
              <a:srgbClr val="BACFDD"/>
            </a:solidFill>
            <a:prstDash val="solid"/>
          </a:ln>
        </p:spPr>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3262" y="4412754"/>
            <a:ext cx="342067" cy="342067"/>
          </a:xfrm>
          <a:prstGeom prst="rect">
            <a:avLst/>
          </a:prstGeom>
        </p:spPr>
      </p:pic>
      <p:sp>
        <p:nvSpPr>
          <p:cNvPr id="9" name="Text 5"/>
          <p:cNvSpPr/>
          <p:nvPr/>
        </p:nvSpPr>
        <p:spPr>
          <a:xfrm>
            <a:off x="8154591" y="4414480"/>
            <a:ext cx="4549735"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Planificación y gestión de proyectos</a:t>
            </a:r>
            <a:endParaRPr lang="en-US" sz="2200" dirty="0"/>
          </a:p>
        </p:txBody>
      </p:sp>
      <p:sp>
        <p:nvSpPr>
          <p:cNvPr id="10" name="Shape 6"/>
          <p:cNvSpPr/>
          <p:nvPr/>
        </p:nvSpPr>
        <p:spPr>
          <a:xfrm>
            <a:off x="758309" y="5260777"/>
            <a:ext cx="487442" cy="487442"/>
          </a:xfrm>
          <a:prstGeom prst="roundRect">
            <a:avLst>
              <a:gd name="adj" fmla="val 66673"/>
            </a:avLst>
          </a:prstGeom>
          <a:solidFill>
            <a:srgbClr val="D4E9F7"/>
          </a:solidFill>
          <a:ln w="7620">
            <a:solidFill>
              <a:srgbClr val="BACFDD"/>
            </a:solidFill>
            <a:prstDash val="solid"/>
          </a:ln>
        </p:spPr>
      </p:sp>
      <p:pic>
        <p:nvPicPr>
          <p:cNvPr id="11"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997" y="5333464"/>
            <a:ext cx="342067" cy="342067"/>
          </a:xfrm>
          <a:prstGeom prst="rect">
            <a:avLst/>
          </a:prstGeom>
        </p:spPr>
      </p:pic>
      <p:sp>
        <p:nvSpPr>
          <p:cNvPr id="12" name="Text 7"/>
          <p:cNvSpPr/>
          <p:nvPr/>
        </p:nvSpPr>
        <p:spPr>
          <a:xfrm>
            <a:off x="1462326" y="5335191"/>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Investigación-acción</a:t>
            </a:r>
            <a:endParaRPr lang="en-US" sz="2200" dirty="0"/>
          </a:p>
        </p:txBody>
      </p:sp>
      <p:sp>
        <p:nvSpPr>
          <p:cNvPr id="13" name="Shape 8"/>
          <p:cNvSpPr/>
          <p:nvPr/>
        </p:nvSpPr>
        <p:spPr>
          <a:xfrm>
            <a:off x="7450574" y="5260777"/>
            <a:ext cx="487442" cy="487442"/>
          </a:xfrm>
          <a:prstGeom prst="roundRect">
            <a:avLst>
              <a:gd name="adj" fmla="val 66673"/>
            </a:avLst>
          </a:prstGeom>
          <a:solidFill>
            <a:srgbClr val="D4E9F7"/>
          </a:solidFill>
          <a:ln w="7620">
            <a:solidFill>
              <a:srgbClr val="BACFDD"/>
            </a:solidFill>
            <a:prstDash val="solid"/>
          </a:ln>
        </p:spPr>
      </p:sp>
      <p:pic>
        <p:nvPicPr>
          <p:cNvPr id="14"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3262" y="5333464"/>
            <a:ext cx="342067" cy="342067"/>
          </a:xfrm>
          <a:prstGeom prst="rect">
            <a:avLst/>
          </a:prstGeom>
        </p:spPr>
      </p:pic>
      <p:sp>
        <p:nvSpPr>
          <p:cNvPr id="15" name="Text 9"/>
          <p:cNvSpPr/>
          <p:nvPr/>
        </p:nvSpPr>
        <p:spPr>
          <a:xfrm>
            <a:off x="8154591" y="5335191"/>
            <a:ext cx="4341376"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Comunicación ambiental y cultural</a:t>
            </a:r>
            <a:endParaRPr lang="en-US" sz="2200" dirty="0"/>
          </a:p>
        </p:txBody>
      </p:sp>
      <p:sp>
        <p:nvSpPr>
          <p:cNvPr id="16" name="Text 10"/>
          <p:cNvSpPr/>
          <p:nvPr/>
        </p:nvSpPr>
        <p:spPr>
          <a:xfrm>
            <a:off x="758309" y="5991939"/>
            <a:ext cx="13113782"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Aplicadas a fotolineras, comunidades energéticas y educación para la movilidad.</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16612" y="407432"/>
            <a:ext cx="6764536" cy="485537"/>
          </a:xfrm>
          <a:prstGeom prst="rect">
            <a:avLst/>
          </a:prstGeom>
          <a:noFill/>
          <a:ln/>
        </p:spPr>
        <p:txBody>
          <a:bodyPr wrap="none" lIns="0" tIns="0" rIns="0" bIns="0" rtlCol="0" anchor="t"/>
          <a:lstStyle/>
          <a:p>
            <a:pPr algn="l" indent="0" marL="0">
              <a:lnSpc>
                <a:spcPts val="3800"/>
              </a:lnSpc>
              <a:buNone/>
            </a:pPr>
            <a:r>
              <a:rPr lang="en-US" sz="3050" b="1" dirty="0">
                <a:solidFill>
                  <a:srgbClr val="2E3C4E"/>
                </a:solidFill>
                <a:latin typeface="Barlow Bold" pitchFamily="34" charset="0"/>
                <a:ea typeface="Barlow Bold" pitchFamily="34" charset="-122"/>
                <a:cs typeface="Barlow Bold" pitchFamily="34" charset="-120"/>
              </a:rPr>
              <a:t>La educación del silencio y el aula móvil</a:t>
            </a:r>
            <a:endParaRPr lang="en-US" sz="3050" dirty="0"/>
          </a:p>
        </p:txBody>
      </p:sp>
      <p:sp>
        <p:nvSpPr>
          <p:cNvPr id="3" name="Text 1"/>
          <p:cNvSpPr/>
          <p:nvPr/>
        </p:nvSpPr>
        <p:spPr>
          <a:xfrm>
            <a:off x="516612" y="1188125"/>
            <a:ext cx="13597176" cy="236220"/>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Creando espacios de </a:t>
            </a:r>
            <a:pPr algn="l" indent="0" marL="0">
              <a:lnSpc>
                <a:spcPts val="1850"/>
              </a:lnSpc>
              <a:buNone/>
            </a:pPr>
            <a:r>
              <a:rPr lang="en-US" sz="1150" dirty="0">
                <a:solidFill>
                  <a:srgbClr val="2589C9"/>
                </a:solidFill>
                <a:latin typeface="Montserrat" pitchFamily="34" charset="0"/>
                <a:ea typeface="Montserrat" pitchFamily="34" charset="-122"/>
                <a:cs typeface="Montserrat" pitchFamily="34" charset="-120"/>
              </a:rPr>
              <a:t>educación y corresponsabilidad</a:t>
            </a:r>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 a través de la cultura y la acción directa.</a:t>
            </a:r>
            <a:endParaRPr lang="en-US" sz="1150" dirty="0"/>
          </a:p>
        </p:txBody>
      </p:sp>
      <p:pic>
        <p:nvPicPr>
          <p:cNvPr id="4" name="Image 0" descr="preencoded.png">    </p:cNvPr>
          <p:cNvPicPr>
            <a:picLocks noChangeAspect="1"/>
          </p:cNvPicPr>
          <p:nvPr/>
        </p:nvPicPr>
        <p:blipFill>
          <a:blip r:embed="rId1"/>
          <a:stretch>
            <a:fillRect/>
          </a:stretch>
        </p:blipFill>
        <p:spPr>
          <a:xfrm>
            <a:off x="516612" y="1756291"/>
            <a:ext cx="3823930" cy="3823930"/>
          </a:xfrm>
          <a:prstGeom prst="rect">
            <a:avLst/>
          </a:prstGeom>
        </p:spPr>
      </p:pic>
      <p:pic>
        <p:nvPicPr>
          <p:cNvPr id="5" name="Image 1" descr="preencoded.png">    </p:cNvPr>
          <p:cNvPicPr>
            <a:picLocks noChangeAspect="1"/>
          </p:cNvPicPr>
          <p:nvPr/>
        </p:nvPicPr>
        <p:blipFill>
          <a:blip r:embed="rId2"/>
          <a:stretch>
            <a:fillRect/>
          </a:stretch>
        </p:blipFill>
        <p:spPr>
          <a:xfrm>
            <a:off x="6804898" y="1756291"/>
            <a:ext cx="4779883" cy="4040624"/>
          </a:xfrm>
          <a:prstGeom prst="rect">
            <a:avLst/>
          </a:prstGeom>
        </p:spPr>
      </p:pic>
      <p:sp>
        <p:nvSpPr>
          <p:cNvPr id="6" name="Text 2"/>
          <p:cNvSpPr/>
          <p:nvPr/>
        </p:nvSpPr>
        <p:spPr>
          <a:xfrm>
            <a:off x="516612" y="6276380"/>
            <a:ext cx="2384227" cy="291346"/>
          </a:xfrm>
          <a:prstGeom prst="rect">
            <a:avLst/>
          </a:prstGeom>
          <a:noFill/>
          <a:ln/>
        </p:spPr>
        <p:txBody>
          <a:bodyPr wrap="none" lIns="0" tIns="0" rIns="0" bIns="0" rtlCol="0" anchor="t"/>
          <a:lstStyle/>
          <a:p>
            <a:pPr algn="l" indent="0" marL="0">
              <a:lnSpc>
                <a:spcPts val="2250"/>
              </a:lnSpc>
              <a:buNone/>
            </a:pPr>
            <a:r>
              <a:rPr lang="en-US" sz="1800" b="1" dirty="0">
                <a:solidFill>
                  <a:srgbClr val="2E3C4E"/>
                </a:solidFill>
                <a:latin typeface="Barlow Bold" pitchFamily="34" charset="0"/>
                <a:ea typeface="Barlow Bold" pitchFamily="34" charset="-122"/>
                <a:cs typeface="Barlow Bold" pitchFamily="34" charset="-120"/>
              </a:rPr>
              <a:t>Conciertos por el Clima</a:t>
            </a:r>
            <a:endParaRPr lang="en-US" sz="1800" dirty="0"/>
          </a:p>
        </p:txBody>
      </p:sp>
      <p:sp>
        <p:nvSpPr>
          <p:cNvPr id="7" name="Text 3"/>
          <p:cNvSpPr/>
          <p:nvPr/>
        </p:nvSpPr>
        <p:spPr>
          <a:xfrm>
            <a:off x="516612" y="6715244"/>
            <a:ext cx="6618565" cy="236220"/>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Los Conciertos por el Clima son espacios de educación y corresponsabilidad.</a:t>
            </a:r>
            <a:endParaRPr lang="en-US" sz="1150" dirty="0"/>
          </a:p>
        </p:txBody>
      </p:sp>
      <p:sp>
        <p:nvSpPr>
          <p:cNvPr id="8" name="Text 4"/>
          <p:cNvSpPr/>
          <p:nvPr/>
        </p:nvSpPr>
        <p:spPr>
          <a:xfrm>
            <a:off x="516612" y="7084219"/>
            <a:ext cx="6618565" cy="472440"/>
          </a:xfrm>
          <a:prstGeom prst="rect">
            <a:avLst/>
          </a:prstGeom>
          <a:noFill/>
          <a:ln/>
        </p:spPr>
        <p:txBody>
          <a:bodyPr wrap="squar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Próxima cita: Fiesta de la Energía – Jornadas energéticas – IV Concierto por el Clima (21 nov 2025).</a:t>
            </a:r>
            <a:endParaRPr lang="en-US" sz="1150" dirty="0"/>
          </a:p>
        </p:txBody>
      </p:sp>
      <p:sp>
        <p:nvSpPr>
          <p:cNvPr id="9" name="Text 5"/>
          <p:cNvSpPr/>
          <p:nvPr/>
        </p:nvSpPr>
        <p:spPr>
          <a:xfrm>
            <a:off x="7502843" y="6276380"/>
            <a:ext cx="4975860" cy="291346"/>
          </a:xfrm>
          <a:prstGeom prst="rect">
            <a:avLst/>
          </a:prstGeom>
          <a:noFill/>
          <a:ln/>
        </p:spPr>
        <p:txBody>
          <a:bodyPr wrap="none" lIns="0" tIns="0" rIns="0" bIns="0" rtlCol="0" anchor="t"/>
          <a:lstStyle/>
          <a:p>
            <a:pPr algn="l" indent="0" marL="0">
              <a:lnSpc>
                <a:spcPts val="2250"/>
              </a:lnSpc>
              <a:buNone/>
            </a:pPr>
            <a:r>
              <a:rPr lang="en-US" sz="1800" b="1" dirty="0">
                <a:solidFill>
                  <a:srgbClr val="2E3C4E"/>
                </a:solidFill>
                <a:latin typeface="Barlow Bold" pitchFamily="34" charset="0"/>
                <a:ea typeface="Barlow Bold" pitchFamily="34" charset="-122"/>
                <a:cs typeface="Barlow Bold" pitchFamily="34" charset="-120"/>
              </a:rPr>
              <a:t>Recursos Educativos Ambientales sobre Ruedas</a:t>
            </a:r>
            <a:endParaRPr lang="en-US" sz="1800" dirty="0"/>
          </a:p>
        </p:txBody>
      </p:sp>
      <p:sp>
        <p:nvSpPr>
          <p:cNvPr id="10" name="Text 6"/>
          <p:cNvSpPr/>
          <p:nvPr/>
        </p:nvSpPr>
        <p:spPr>
          <a:xfrm>
            <a:off x="7502843" y="6715244"/>
            <a:ext cx="6618565" cy="236220"/>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Recupero mi proyecto de 1993: 'Recursos educativos ambientales sobre ruedas'.</a:t>
            </a:r>
            <a:endParaRPr lang="en-US" sz="1150" dirty="0"/>
          </a:p>
        </p:txBody>
      </p:sp>
      <p:sp>
        <p:nvSpPr>
          <p:cNvPr id="11" name="Text 7"/>
          <p:cNvSpPr/>
          <p:nvPr/>
        </p:nvSpPr>
        <p:spPr>
          <a:xfrm>
            <a:off x="7502843" y="7084219"/>
            <a:ext cx="6618565" cy="236220"/>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Un aula móvil ecológica con vehículo eléctrico.</a:t>
            </a:r>
            <a:endParaRPr lang="en-US" sz="1150" dirty="0"/>
          </a:p>
        </p:txBody>
      </p:sp>
      <p:sp>
        <p:nvSpPr>
          <p:cNvPr id="12" name="Text 8"/>
          <p:cNvSpPr/>
          <p:nvPr/>
        </p:nvSpPr>
        <p:spPr>
          <a:xfrm>
            <a:off x="7502843" y="7453193"/>
            <a:ext cx="6618565" cy="236220"/>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Lo que no se pudo hacer entonces, hoy puede hacerse.</a:t>
            </a:r>
            <a:endParaRPr lang="en-US" sz="1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521184"/>
          </a:xfrm>
          <a:prstGeom prst="rect">
            <a:avLst/>
          </a:prstGeom>
        </p:spPr>
      </p:pic>
      <p:sp>
        <p:nvSpPr>
          <p:cNvPr id="3" name="Shape 0"/>
          <p:cNvSpPr/>
          <p:nvPr/>
        </p:nvSpPr>
        <p:spPr>
          <a:xfrm>
            <a:off x="0" y="0"/>
            <a:ext cx="14630400" cy="8521184"/>
          </a:xfrm>
          <a:prstGeom prst="rect">
            <a:avLst/>
          </a:prstGeom>
          <a:solidFill>
            <a:srgbClr val="FFFFFF">
              <a:alpha val="85000"/>
            </a:srgbClr>
          </a:solidFill>
          <a:ln/>
        </p:spPr>
      </p:sp>
      <p:pic>
        <p:nvPicPr>
          <p:cNvPr id="4" name="Image 1" descr="preencoded.png">    </p:cNvPr>
          <p:cNvPicPr>
            <a:picLocks noChangeAspect="1"/>
          </p:cNvPicPr>
          <p:nvPr/>
        </p:nvPicPr>
        <p:blipFill>
          <a:blip r:embed="rId2"/>
          <a:stretch>
            <a:fillRect/>
          </a:stretch>
        </p:blipFill>
        <p:spPr>
          <a:xfrm>
            <a:off x="697587" y="772239"/>
            <a:ext cx="6374487" cy="2438757"/>
          </a:xfrm>
          <a:prstGeom prst="rect">
            <a:avLst/>
          </a:prstGeom>
        </p:spPr>
      </p:pic>
      <p:pic>
        <p:nvPicPr>
          <p:cNvPr id="5" name="Image 2" descr="preencoded.png">    </p:cNvPr>
          <p:cNvPicPr>
            <a:picLocks noChangeAspect="1"/>
          </p:cNvPicPr>
          <p:nvPr/>
        </p:nvPicPr>
        <p:blipFill>
          <a:blip r:embed="rId3"/>
          <a:stretch>
            <a:fillRect/>
          </a:stretch>
        </p:blipFill>
        <p:spPr>
          <a:xfrm>
            <a:off x="11003875" y="772239"/>
            <a:ext cx="2944058" cy="2944058"/>
          </a:xfrm>
          <a:prstGeom prst="rect">
            <a:avLst/>
          </a:prstGeom>
        </p:spPr>
      </p:pic>
      <p:sp>
        <p:nvSpPr>
          <p:cNvPr id="6" name="Text 1"/>
          <p:cNvSpPr/>
          <p:nvPr/>
        </p:nvSpPr>
        <p:spPr>
          <a:xfrm>
            <a:off x="697587" y="4239458"/>
            <a:ext cx="13235226" cy="2622233"/>
          </a:xfrm>
          <a:prstGeom prst="rect">
            <a:avLst/>
          </a:prstGeom>
          <a:noFill/>
          <a:ln/>
        </p:spPr>
        <p:txBody>
          <a:bodyPr wrap="square" lIns="0" tIns="0" rIns="0" bIns="0" rtlCol="0" anchor="t"/>
          <a:lstStyle/>
          <a:p>
            <a:pPr algn="r" indent="0" marL="0">
              <a:lnSpc>
                <a:spcPts val="5150"/>
              </a:lnSpc>
              <a:buNone/>
            </a:pPr>
            <a:r>
              <a:rPr lang="en-US" sz="4100" b="1" dirty="0">
                <a:solidFill>
                  <a:srgbClr val="2E3C4E"/>
                </a:solidFill>
                <a:latin typeface="Barlow Bold" pitchFamily="34" charset="0"/>
                <a:ea typeface="Barlow Bold" pitchFamily="34" charset="-122"/>
                <a:cs typeface="Barlow Bold" pitchFamily="34" charset="-120"/>
              </a:rPr>
              <a:t>Entonces solo había un coche… y una idea que nadie podía autorizar</a:t>
            </a:r>
            <a:endParaRPr lang="en-US" sz="4100" dirty="0"/>
          </a:p>
        </p:txBody>
      </p:sp>
      <p:sp>
        <p:nvSpPr>
          <p:cNvPr id="7" name="Shape 2"/>
          <p:cNvSpPr/>
          <p:nvPr/>
        </p:nvSpPr>
        <p:spPr>
          <a:xfrm>
            <a:off x="697587" y="7160657"/>
            <a:ext cx="13235226" cy="812483"/>
          </a:xfrm>
          <a:prstGeom prst="roundRect">
            <a:avLst>
              <a:gd name="adj" fmla="val 36797"/>
            </a:avLst>
          </a:prstGeom>
          <a:solidFill>
            <a:srgbClr val="AFEEEE"/>
          </a:solidFill>
          <a:ln w="7620">
            <a:solidFill>
              <a:srgbClr val="95D4D4"/>
            </a:solidFill>
            <a:prstDash val="solid"/>
          </a:ln>
        </p:spPr>
      </p:sp>
      <p:sp>
        <p:nvSpPr>
          <p:cNvPr id="8" name="Text 3"/>
          <p:cNvSpPr/>
          <p:nvPr/>
        </p:nvSpPr>
        <p:spPr>
          <a:xfrm>
            <a:off x="904518" y="7367588"/>
            <a:ext cx="12821364" cy="398621"/>
          </a:xfrm>
          <a:prstGeom prst="rect">
            <a:avLst/>
          </a:prstGeom>
          <a:noFill/>
          <a:ln/>
        </p:spPr>
        <p:txBody>
          <a:bodyPr wrap="none" lIns="0" tIns="0" rIns="0" bIns="0" rtlCol="0" anchor="t"/>
          <a:lstStyle/>
          <a:p>
            <a:pPr algn="ctr" indent="0" marL="0">
              <a:lnSpc>
                <a:spcPts val="3100"/>
              </a:lnSpc>
              <a:buNone/>
            </a:pPr>
            <a:r>
              <a:rPr lang="en-US" sz="1950" dirty="0">
                <a:solidFill>
                  <a:srgbClr val="000000"/>
                </a:solidFill>
                <a:latin typeface="Montserrat" pitchFamily="34" charset="0"/>
                <a:ea typeface="Montserrat" pitchFamily="34" charset="-122"/>
                <a:cs typeface="Montserrat" pitchFamily="34" charset="-120"/>
              </a:rPr>
              <a:t>Gracias. Elena Martín Fierro. 619506096 www.solidaridadsolar.org</a:t>
            </a:r>
            <a:endParaRPr lang="en-US" sz="19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50056"/>
          </a:xfrm>
          <a:prstGeom prst="rect">
            <a:avLst/>
          </a:prstGeom>
        </p:spPr>
      </p:pic>
      <p:sp>
        <p:nvSpPr>
          <p:cNvPr id="3" name="Text 0"/>
          <p:cNvSpPr/>
          <p:nvPr/>
        </p:nvSpPr>
        <p:spPr>
          <a:xfrm>
            <a:off x="1285875" y="2898457"/>
            <a:ext cx="12058650" cy="619482"/>
          </a:xfrm>
          <a:prstGeom prst="rect">
            <a:avLst/>
          </a:prstGeom>
          <a:noFill/>
          <a:ln/>
        </p:spPr>
        <p:txBody>
          <a:bodyPr wrap="none" lIns="0" tIns="0" rIns="0" bIns="0" rtlCol="0" anchor="t"/>
          <a:lstStyle/>
          <a:p>
            <a:pPr algn="ctr" indent="0" marL="0">
              <a:lnSpc>
                <a:spcPts val="4600"/>
              </a:lnSpc>
              <a:buNone/>
            </a:pPr>
            <a:r>
              <a:rPr lang="en-US" sz="3700" b="1" dirty="0">
                <a:solidFill>
                  <a:srgbClr val="000000"/>
                </a:solidFill>
                <a:latin typeface="Barlow Bold" pitchFamily="34" charset="0"/>
                <a:ea typeface="Barlow Bold" pitchFamily="34" charset="-122"/>
                <a:cs typeface="Barlow Bold" pitchFamily="34" charset="-120"/>
              </a:rPr>
              <a:t>🌱</a:t>
            </a:r>
            <a:pPr algn="ctr" indent="0" marL="0">
              <a:lnSpc>
                <a:spcPts val="4600"/>
              </a:lnSpc>
              <a:buNone/>
            </a:pPr>
            <a:r>
              <a:rPr lang="en-US" sz="3700" b="1" dirty="0">
                <a:solidFill>
                  <a:srgbClr val="2E3C4E"/>
                </a:solidFill>
                <a:latin typeface="Barlow Bold" pitchFamily="34" charset="0"/>
                <a:ea typeface="Barlow Bold" pitchFamily="34" charset="-122"/>
                <a:cs typeface="Barlow Bold" pitchFamily="34" charset="-120"/>
              </a:rPr>
              <a:t> Fortaleza, debilidad y acción en la Educación Ecosocial</a:t>
            </a:r>
            <a:endParaRPr lang="en-US" sz="3700" dirty="0"/>
          </a:p>
        </p:txBody>
      </p:sp>
      <p:sp>
        <p:nvSpPr>
          <p:cNvPr id="4" name="Shape 1"/>
          <p:cNvSpPr/>
          <p:nvPr/>
        </p:nvSpPr>
        <p:spPr>
          <a:xfrm>
            <a:off x="626626" y="4054912"/>
            <a:ext cx="4339709" cy="3514487"/>
          </a:xfrm>
          <a:prstGeom prst="roundRect">
            <a:avLst>
              <a:gd name="adj" fmla="val 3122"/>
            </a:avLst>
          </a:prstGeom>
          <a:solidFill>
            <a:srgbClr val="FFFFFF"/>
          </a:solidFill>
          <a:ln/>
        </p:spPr>
      </p:sp>
      <p:pic>
        <p:nvPicPr>
          <p:cNvPr id="5" name="Image 1" descr="preencoded.png">    </p:cNvPr>
          <p:cNvPicPr>
            <a:picLocks noChangeAspect="1"/>
          </p:cNvPicPr>
          <p:nvPr/>
        </p:nvPicPr>
        <p:blipFill>
          <a:blip r:embed="rId2"/>
          <a:stretch>
            <a:fillRect/>
          </a:stretch>
        </p:blipFill>
        <p:spPr>
          <a:xfrm>
            <a:off x="626626" y="4032052"/>
            <a:ext cx="4339709" cy="91440"/>
          </a:xfrm>
          <a:prstGeom prst="rect">
            <a:avLst/>
          </a:prstGeom>
        </p:spPr>
      </p:pic>
      <p:pic>
        <p:nvPicPr>
          <p:cNvPr id="6" name="Image 2" descr="preencoded.png">    </p:cNvPr>
          <p:cNvPicPr>
            <a:picLocks noChangeAspect="1"/>
          </p:cNvPicPr>
          <p:nvPr/>
        </p:nvPicPr>
        <p:blipFill>
          <a:blip r:embed="rId3"/>
          <a:stretch>
            <a:fillRect/>
          </a:stretch>
        </p:blipFill>
        <p:spPr>
          <a:xfrm>
            <a:off x="2527875" y="3786426"/>
            <a:ext cx="537091" cy="537091"/>
          </a:xfrm>
          <a:prstGeom prst="rect">
            <a:avLst/>
          </a:prstGeom>
        </p:spPr>
      </p:pic>
      <p:sp>
        <p:nvSpPr>
          <p:cNvPr id="7" name="Text 2"/>
          <p:cNvSpPr/>
          <p:nvPr/>
        </p:nvSpPr>
        <p:spPr>
          <a:xfrm>
            <a:off x="2688967" y="3920728"/>
            <a:ext cx="214789" cy="268486"/>
          </a:xfrm>
          <a:prstGeom prst="rect">
            <a:avLst/>
          </a:prstGeom>
          <a:noFill/>
          <a:ln/>
        </p:spPr>
        <p:txBody>
          <a:bodyPr wrap="none" lIns="0" tIns="0" rIns="0" bIns="0" rtlCol="0" anchor="t"/>
          <a:lstStyle/>
          <a:p>
            <a:pPr algn="l" indent="0" marL="0">
              <a:lnSpc>
                <a:spcPts val="2700"/>
              </a:lnSpc>
              <a:buNone/>
            </a:pPr>
            <a:r>
              <a:rPr lang="en-US" sz="1650" b="1" dirty="0">
                <a:solidFill>
                  <a:srgbClr val="000000"/>
                </a:solidFill>
                <a:latin typeface="Barlow Bold" pitchFamily="34" charset="0"/>
                <a:ea typeface="Barlow Bold" pitchFamily="34" charset="-122"/>
                <a:cs typeface="Barlow Bold" pitchFamily="34" charset="-120"/>
              </a:rPr>
              <a:t>1</a:t>
            </a:r>
            <a:endParaRPr lang="en-US" sz="1650" dirty="0"/>
          </a:p>
        </p:txBody>
      </p:sp>
      <p:sp>
        <p:nvSpPr>
          <p:cNvPr id="8" name="Text 3"/>
          <p:cNvSpPr/>
          <p:nvPr/>
        </p:nvSpPr>
        <p:spPr>
          <a:xfrm>
            <a:off x="828437" y="4502468"/>
            <a:ext cx="3936087" cy="2506980"/>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La principal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fortaleza interior</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es esa pregunta sin respuesta que todas y todos compartimos sobre el respeto al medio ambiente —esa conciencia profunda que nos recuerda que formamos parte de la Tierra.</a:t>
            </a:r>
            <a:endParaRPr lang="en-US" sz="1750" dirty="0"/>
          </a:p>
        </p:txBody>
      </p:sp>
      <p:sp>
        <p:nvSpPr>
          <p:cNvPr id="9" name="Shape 4"/>
          <p:cNvSpPr/>
          <p:nvPr/>
        </p:nvSpPr>
        <p:spPr>
          <a:xfrm>
            <a:off x="5145286" y="4054912"/>
            <a:ext cx="4339709" cy="3514487"/>
          </a:xfrm>
          <a:prstGeom prst="roundRect">
            <a:avLst>
              <a:gd name="adj" fmla="val 3122"/>
            </a:avLst>
          </a:prstGeom>
          <a:solidFill>
            <a:srgbClr val="FFFFFF"/>
          </a:solidFill>
          <a:ln/>
        </p:spPr>
      </p:sp>
      <p:pic>
        <p:nvPicPr>
          <p:cNvPr id="10" name="Image 3" descr="preencoded.png">    </p:cNvPr>
          <p:cNvPicPr>
            <a:picLocks noChangeAspect="1"/>
          </p:cNvPicPr>
          <p:nvPr/>
        </p:nvPicPr>
        <p:blipFill>
          <a:blip r:embed="rId4"/>
          <a:stretch>
            <a:fillRect/>
          </a:stretch>
        </p:blipFill>
        <p:spPr>
          <a:xfrm>
            <a:off x="5145286" y="4032052"/>
            <a:ext cx="4339709" cy="91440"/>
          </a:xfrm>
          <a:prstGeom prst="rect">
            <a:avLst/>
          </a:prstGeom>
        </p:spPr>
      </p:pic>
      <p:pic>
        <p:nvPicPr>
          <p:cNvPr id="11" name="Image 4" descr="preencoded.png">    </p:cNvPr>
          <p:cNvPicPr>
            <a:picLocks noChangeAspect="1"/>
          </p:cNvPicPr>
          <p:nvPr/>
        </p:nvPicPr>
        <p:blipFill>
          <a:blip r:embed="rId5"/>
          <a:stretch>
            <a:fillRect/>
          </a:stretch>
        </p:blipFill>
        <p:spPr>
          <a:xfrm>
            <a:off x="7046535" y="3786426"/>
            <a:ext cx="537091" cy="537091"/>
          </a:xfrm>
          <a:prstGeom prst="rect">
            <a:avLst/>
          </a:prstGeom>
        </p:spPr>
      </p:pic>
      <p:sp>
        <p:nvSpPr>
          <p:cNvPr id="12" name="Text 5"/>
          <p:cNvSpPr/>
          <p:nvPr/>
        </p:nvSpPr>
        <p:spPr>
          <a:xfrm>
            <a:off x="7207627" y="3920728"/>
            <a:ext cx="214789" cy="268486"/>
          </a:xfrm>
          <a:prstGeom prst="rect">
            <a:avLst/>
          </a:prstGeom>
          <a:noFill/>
          <a:ln/>
        </p:spPr>
        <p:txBody>
          <a:bodyPr wrap="none" lIns="0" tIns="0" rIns="0" bIns="0" rtlCol="0" anchor="t"/>
          <a:lstStyle/>
          <a:p>
            <a:pPr algn="l" indent="0" marL="0">
              <a:lnSpc>
                <a:spcPts val="2700"/>
              </a:lnSpc>
              <a:buNone/>
            </a:pPr>
            <a:r>
              <a:rPr lang="en-US" sz="1650" b="1" dirty="0">
                <a:solidFill>
                  <a:srgbClr val="000000"/>
                </a:solidFill>
                <a:latin typeface="Barlow Bold" pitchFamily="34" charset="0"/>
                <a:ea typeface="Barlow Bold" pitchFamily="34" charset="-122"/>
                <a:cs typeface="Barlow Bold" pitchFamily="34" charset="-120"/>
              </a:rPr>
              <a:t>2</a:t>
            </a:r>
            <a:endParaRPr lang="en-US" sz="1650" dirty="0"/>
          </a:p>
        </p:txBody>
      </p:sp>
      <p:sp>
        <p:nvSpPr>
          <p:cNvPr id="13" name="Text 6"/>
          <p:cNvSpPr/>
          <p:nvPr/>
        </p:nvSpPr>
        <p:spPr>
          <a:xfrm>
            <a:off x="5347097" y="4502468"/>
            <a:ext cx="3936087" cy="2506980"/>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La principal debilidad interna es la influencia de la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posverdad</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alimentada por la oligocracia que fabrica realidades y las vende como verdad, debilitando el pensamiento crítico y el compromiso social.</a:t>
            </a:r>
            <a:endParaRPr lang="en-US" sz="1750" dirty="0"/>
          </a:p>
        </p:txBody>
      </p:sp>
      <p:sp>
        <p:nvSpPr>
          <p:cNvPr id="14" name="Shape 7"/>
          <p:cNvSpPr/>
          <p:nvPr/>
        </p:nvSpPr>
        <p:spPr>
          <a:xfrm>
            <a:off x="9663946" y="4054912"/>
            <a:ext cx="4339709" cy="3514487"/>
          </a:xfrm>
          <a:prstGeom prst="roundRect">
            <a:avLst>
              <a:gd name="adj" fmla="val 3122"/>
            </a:avLst>
          </a:prstGeom>
          <a:solidFill>
            <a:srgbClr val="FFFFFF"/>
          </a:solidFill>
          <a:ln/>
        </p:spPr>
      </p:sp>
      <p:pic>
        <p:nvPicPr>
          <p:cNvPr id="15" name="Image 5" descr="preencoded.png">    </p:cNvPr>
          <p:cNvPicPr>
            <a:picLocks noChangeAspect="1"/>
          </p:cNvPicPr>
          <p:nvPr/>
        </p:nvPicPr>
        <p:blipFill>
          <a:blip r:embed="rId6"/>
          <a:stretch>
            <a:fillRect/>
          </a:stretch>
        </p:blipFill>
        <p:spPr>
          <a:xfrm>
            <a:off x="9663946" y="4032052"/>
            <a:ext cx="4339709" cy="91440"/>
          </a:xfrm>
          <a:prstGeom prst="rect">
            <a:avLst/>
          </a:prstGeom>
        </p:spPr>
      </p:pic>
      <p:pic>
        <p:nvPicPr>
          <p:cNvPr id="16" name="Image 6" descr="preencoded.png">    </p:cNvPr>
          <p:cNvPicPr>
            <a:picLocks noChangeAspect="1"/>
          </p:cNvPicPr>
          <p:nvPr/>
        </p:nvPicPr>
        <p:blipFill>
          <a:blip r:embed="rId7"/>
          <a:stretch>
            <a:fillRect/>
          </a:stretch>
        </p:blipFill>
        <p:spPr>
          <a:xfrm>
            <a:off x="11565195" y="3786426"/>
            <a:ext cx="537091" cy="537091"/>
          </a:xfrm>
          <a:prstGeom prst="rect">
            <a:avLst/>
          </a:prstGeom>
        </p:spPr>
      </p:pic>
      <p:sp>
        <p:nvSpPr>
          <p:cNvPr id="17" name="Text 8"/>
          <p:cNvSpPr/>
          <p:nvPr/>
        </p:nvSpPr>
        <p:spPr>
          <a:xfrm>
            <a:off x="11726287" y="3920728"/>
            <a:ext cx="214789" cy="268486"/>
          </a:xfrm>
          <a:prstGeom prst="rect">
            <a:avLst/>
          </a:prstGeom>
          <a:noFill/>
          <a:ln/>
        </p:spPr>
        <p:txBody>
          <a:bodyPr wrap="none" lIns="0" tIns="0" rIns="0" bIns="0" rtlCol="0" anchor="t"/>
          <a:lstStyle/>
          <a:p>
            <a:pPr algn="l" indent="0" marL="0">
              <a:lnSpc>
                <a:spcPts val="2700"/>
              </a:lnSpc>
              <a:buNone/>
            </a:pPr>
            <a:r>
              <a:rPr lang="en-US" sz="1650" b="1" dirty="0">
                <a:solidFill>
                  <a:srgbClr val="000000"/>
                </a:solidFill>
                <a:latin typeface="Barlow Bold" pitchFamily="34" charset="0"/>
                <a:ea typeface="Barlow Bold" pitchFamily="34" charset="-122"/>
                <a:cs typeface="Barlow Bold" pitchFamily="34" charset="-120"/>
              </a:rPr>
              <a:t>3</a:t>
            </a:r>
            <a:endParaRPr lang="en-US" sz="1650" dirty="0"/>
          </a:p>
        </p:txBody>
      </p:sp>
      <p:sp>
        <p:nvSpPr>
          <p:cNvPr id="18" name="Text 9"/>
          <p:cNvSpPr/>
          <p:nvPr/>
        </p:nvSpPr>
        <p:spPr>
          <a:xfrm>
            <a:off x="9865757" y="4502468"/>
            <a:ext cx="3936087" cy="2865120"/>
          </a:xfrm>
          <a:prstGeom prst="rect">
            <a:avLst/>
          </a:prstGeom>
          <a:noFill/>
          <a:ln/>
        </p:spPr>
        <p:txBody>
          <a:bodyPr wrap="square" lIns="0" tIns="0" rIns="0" bIns="0" rtlCol="0" anchor="t"/>
          <a:lstStyle/>
          <a:p>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Las acciones concretas que proponemos buscan transformar la conciencia ambiental en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educación ecosocial</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transversal, dando respuesta a los retos de la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movilidad</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y la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transición energética</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desde una </a:t>
            </a:r>
            <a:pPr algn="l" indent="0" marL="0">
              <a:lnSpc>
                <a:spcPts val="2800"/>
              </a:lnSpc>
              <a:buNone/>
            </a:pPr>
            <a:r>
              <a:rPr lang="en-US" sz="1750" dirty="0">
                <a:solidFill>
                  <a:srgbClr val="384653"/>
                </a:solidFill>
                <a:highlight>
                  <a:srgbClr val="F6E27F"/>
                </a:highlight>
                <a:latin typeface="Montserrat" pitchFamily="34" charset="0"/>
                <a:ea typeface="Montserrat" pitchFamily="34" charset="-122"/>
                <a:cs typeface="Montserrat" pitchFamily="34" charset="-120"/>
              </a:rPr>
              <a:t>mirada holística</a:t>
            </a:r>
            <a:pPr algn="l" indent="0" marL="0">
              <a:lnSpc>
                <a:spcPts val="2800"/>
              </a:lnSpc>
              <a:buNone/>
            </a:pPr>
            <a:r>
              <a:rPr lang="en-US" sz="1750" dirty="0">
                <a:solidFill>
                  <a:srgbClr val="384653"/>
                </a:solidFill>
                <a:latin typeface="Montserrat" pitchFamily="34" charset="0"/>
                <a:ea typeface="Montserrat" pitchFamily="34" charset="-122"/>
                <a:cs typeface="Montserrat" pitchFamily="34" charset="-120"/>
              </a:rPr>
              <a:t>, integradora y humana.</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58309" y="2057876"/>
            <a:ext cx="11658005" cy="712708"/>
          </a:xfrm>
          <a:prstGeom prst="rect">
            <a:avLst/>
          </a:prstGeom>
          <a:noFill/>
          <a:ln/>
        </p:spPr>
        <p:txBody>
          <a:bodyPr wrap="non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Inicio narrativo: El sendero que lo cambió todo</a:t>
            </a:r>
            <a:endParaRPr lang="en-US" sz="4450" dirty="0"/>
          </a:p>
        </p:txBody>
      </p:sp>
      <p:pic>
        <p:nvPicPr>
          <p:cNvPr id="3" name="Image 0" descr="preencoded.png">    </p:cNvPr>
          <p:cNvPicPr>
            <a:picLocks noChangeAspect="1"/>
          </p:cNvPicPr>
          <p:nvPr/>
        </p:nvPicPr>
        <p:blipFill>
          <a:blip r:embed="rId1"/>
          <a:stretch>
            <a:fillRect/>
          </a:stretch>
        </p:blipFill>
        <p:spPr>
          <a:xfrm>
            <a:off x="758309" y="3339227"/>
            <a:ext cx="4928235" cy="2588776"/>
          </a:xfrm>
          <a:prstGeom prst="rect">
            <a:avLst/>
          </a:prstGeom>
        </p:spPr>
      </p:pic>
      <p:sp>
        <p:nvSpPr>
          <p:cNvPr id="4" name="Text 1"/>
          <p:cNvSpPr/>
          <p:nvPr/>
        </p:nvSpPr>
        <p:spPr>
          <a:xfrm>
            <a:off x="6222802" y="3290411"/>
            <a:ext cx="7656790"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Mi camino profesional comenzó literalmente en un sendero.</a:t>
            </a:r>
            <a:endParaRPr lang="en-US" sz="1700" dirty="0"/>
          </a:p>
        </p:txBody>
      </p:sp>
      <p:sp>
        <p:nvSpPr>
          <p:cNvPr id="5" name="Text 2"/>
          <p:cNvSpPr/>
          <p:nvPr/>
        </p:nvSpPr>
        <p:spPr>
          <a:xfrm>
            <a:off x="6547723" y="3880842"/>
            <a:ext cx="7331869"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En 1989 vivía en una comunidad autosuficiente en Anaga.</a:t>
            </a:r>
            <a:endParaRPr lang="en-US" sz="1700" dirty="0"/>
          </a:p>
        </p:txBody>
      </p:sp>
      <p:sp>
        <p:nvSpPr>
          <p:cNvPr id="6" name="Text 3"/>
          <p:cNvSpPr/>
          <p:nvPr/>
        </p:nvSpPr>
        <p:spPr>
          <a:xfrm>
            <a:off x="6547723" y="4422458"/>
            <a:ext cx="7331869"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Junto a un coche blanco abandonado entendí: </a:t>
            </a:r>
            <a:pPr algn="l" indent="0" marL="0">
              <a:lnSpc>
                <a:spcPts val="2700"/>
              </a:lnSpc>
              <a:buNone/>
            </a:pPr>
            <a:r>
              <a:rPr lang="en-US" sz="1700" dirty="0">
                <a:solidFill>
                  <a:srgbClr val="2589C9"/>
                </a:solidFill>
                <a:latin typeface="Montserrat" pitchFamily="34" charset="0"/>
                <a:ea typeface="Montserrat" pitchFamily="34" charset="-122"/>
                <a:cs typeface="Montserrat" pitchFamily="34" charset="-120"/>
              </a:rPr>
              <a:t>'Aquí comienza la civilización.'</a:t>
            </a:r>
            <a:endParaRPr lang="en-US" sz="1700" dirty="0"/>
          </a:p>
        </p:txBody>
      </p:sp>
      <p:sp>
        <p:nvSpPr>
          <p:cNvPr id="7" name="Shape 4"/>
          <p:cNvSpPr/>
          <p:nvPr/>
        </p:nvSpPr>
        <p:spPr>
          <a:xfrm>
            <a:off x="6222802" y="3880842"/>
            <a:ext cx="30480" cy="1235035"/>
          </a:xfrm>
          <a:prstGeom prst="rect">
            <a:avLst/>
          </a:prstGeom>
          <a:solidFill>
            <a:srgbClr val="75BAE6"/>
          </a:solidFill>
          <a:ln/>
        </p:spPr>
      </p:sp>
      <p:sp>
        <p:nvSpPr>
          <p:cNvPr id="8" name="Text 5"/>
          <p:cNvSpPr/>
          <p:nvPr/>
        </p:nvSpPr>
        <p:spPr>
          <a:xfrm>
            <a:off x="6222802" y="5359598"/>
            <a:ext cx="7656790"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Esa imagen marcó mi manera de entender la educación ambiental.</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637580"/>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La interdisciplinariedad en la educación socioambiental</a:t>
            </a:r>
            <a:endParaRPr lang="en-US" sz="4450" dirty="0"/>
          </a:p>
        </p:txBody>
      </p:sp>
      <p:sp>
        <p:nvSpPr>
          <p:cNvPr id="4" name="Text 1"/>
          <p:cNvSpPr/>
          <p:nvPr/>
        </p:nvSpPr>
        <p:spPr>
          <a:xfrm>
            <a:off x="758309" y="2387918"/>
            <a:ext cx="7627382"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Buscando la </a:t>
            </a:r>
            <a:pPr algn="l" indent="0" marL="0">
              <a:lnSpc>
                <a:spcPts val="2700"/>
              </a:lnSpc>
              <a:buNone/>
            </a:pPr>
            <a:r>
              <a:rPr lang="en-US" sz="1700" dirty="0">
                <a:solidFill>
                  <a:srgbClr val="75BAE6"/>
                </a:solidFill>
                <a:latin typeface="Montserrat" pitchFamily="34" charset="0"/>
                <a:ea typeface="Montserrat" pitchFamily="34" charset="-122"/>
                <a:cs typeface="Montserrat" pitchFamily="34" charset="-120"/>
              </a:rPr>
              <a:t>armonía entre naturaleza y civilización</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 a través del arte.</a:t>
            </a:r>
            <a:endParaRPr lang="en-US" sz="1700" dirty="0"/>
          </a:p>
        </p:txBody>
      </p:sp>
      <p:sp>
        <p:nvSpPr>
          <p:cNvPr id="5" name="Shape 2"/>
          <p:cNvSpPr/>
          <p:nvPr/>
        </p:nvSpPr>
        <p:spPr>
          <a:xfrm>
            <a:off x="758309" y="2978348"/>
            <a:ext cx="3705344" cy="2376607"/>
          </a:xfrm>
          <a:prstGeom prst="roundRect">
            <a:avLst>
              <a:gd name="adj" fmla="val 6156"/>
            </a:avLst>
          </a:prstGeom>
          <a:solidFill>
            <a:srgbClr val="FFFFFF"/>
          </a:solidFill>
          <a:ln w="30480">
            <a:solidFill>
              <a:srgbClr val="BACFDD"/>
            </a:solidFill>
            <a:prstDash val="solid"/>
          </a:ln>
        </p:spPr>
      </p:sp>
      <p:pic>
        <p:nvPicPr>
          <p:cNvPr id="6" name="Image 1" descr="preencoded.png">    </p:cNvPr>
          <p:cNvPicPr>
            <a:picLocks noChangeAspect="1"/>
          </p:cNvPicPr>
          <p:nvPr/>
        </p:nvPicPr>
        <p:blipFill>
          <a:blip r:embed="rId2"/>
          <a:stretch>
            <a:fillRect/>
          </a:stretch>
        </p:blipFill>
        <p:spPr>
          <a:xfrm>
            <a:off x="727829" y="2978348"/>
            <a:ext cx="121920" cy="2376607"/>
          </a:xfrm>
          <a:prstGeom prst="rect">
            <a:avLst/>
          </a:prstGeom>
        </p:spPr>
      </p:pic>
      <p:sp>
        <p:nvSpPr>
          <p:cNvPr id="7" name="Text 3"/>
          <p:cNvSpPr/>
          <p:nvPr/>
        </p:nvSpPr>
        <p:spPr>
          <a:xfrm>
            <a:off x="1096804" y="3225403"/>
            <a:ext cx="3119795" cy="712470"/>
          </a:xfrm>
          <a:prstGeom prst="rect">
            <a:avLst/>
          </a:prstGeom>
          <a:noFill/>
          <a:ln/>
        </p:spPr>
        <p:txBody>
          <a:bodyPr wrap="squar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Bellas Artes y Naturaleza</a:t>
            </a:r>
            <a:endParaRPr lang="en-US" sz="2200" dirty="0"/>
          </a:p>
        </p:txBody>
      </p:sp>
      <p:sp>
        <p:nvSpPr>
          <p:cNvPr id="8" name="Text 4"/>
          <p:cNvSpPr/>
          <p:nvPr/>
        </p:nvSpPr>
        <p:spPr>
          <a:xfrm>
            <a:off x="1096804" y="4067770"/>
            <a:ext cx="3119795"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En Bellas Artes busqué la armonía entre naturaleza y civilización.</a:t>
            </a:r>
            <a:endParaRPr lang="en-US" sz="1700" dirty="0"/>
          </a:p>
        </p:txBody>
      </p:sp>
      <p:sp>
        <p:nvSpPr>
          <p:cNvPr id="9" name="Shape 5"/>
          <p:cNvSpPr/>
          <p:nvPr/>
        </p:nvSpPr>
        <p:spPr>
          <a:xfrm>
            <a:off x="4680228" y="2978348"/>
            <a:ext cx="3705463" cy="2376607"/>
          </a:xfrm>
          <a:prstGeom prst="roundRect">
            <a:avLst>
              <a:gd name="adj" fmla="val 6156"/>
            </a:avLst>
          </a:prstGeom>
          <a:solidFill>
            <a:srgbClr val="FFFFFF"/>
          </a:solidFill>
          <a:ln w="30480">
            <a:solidFill>
              <a:srgbClr val="BACFDD"/>
            </a:solidFill>
            <a:prstDash val="solid"/>
          </a:ln>
        </p:spPr>
      </p:sp>
      <p:pic>
        <p:nvPicPr>
          <p:cNvPr id="10" name="Image 2" descr="preencoded.png">    </p:cNvPr>
          <p:cNvPicPr>
            <a:picLocks noChangeAspect="1"/>
          </p:cNvPicPr>
          <p:nvPr/>
        </p:nvPicPr>
        <p:blipFill>
          <a:blip r:embed="rId3"/>
          <a:stretch>
            <a:fillRect/>
          </a:stretch>
        </p:blipFill>
        <p:spPr>
          <a:xfrm>
            <a:off x="4649748" y="2978348"/>
            <a:ext cx="121920" cy="2376607"/>
          </a:xfrm>
          <a:prstGeom prst="rect">
            <a:avLst/>
          </a:prstGeom>
        </p:spPr>
      </p:pic>
      <p:sp>
        <p:nvSpPr>
          <p:cNvPr id="11" name="Text 6"/>
          <p:cNvSpPr/>
          <p:nvPr/>
        </p:nvSpPr>
        <p:spPr>
          <a:xfrm>
            <a:off x="5018723" y="3225403"/>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El Arte como Conflicto</a:t>
            </a:r>
            <a:endParaRPr lang="en-US" sz="2200" dirty="0"/>
          </a:p>
        </p:txBody>
      </p:sp>
      <p:sp>
        <p:nvSpPr>
          <p:cNvPr id="12" name="Text 7"/>
          <p:cNvSpPr/>
          <p:nvPr/>
        </p:nvSpPr>
        <p:spPr>
          <a:xfrm>
            <a:off x="5018723" y="3711535"/>
            <a:ext cx="3119914"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Una escultura de un ave cubierta de plumas pegadas con petróleo.</a:t>
            </a:r>
            <a:endParaRPr lang="en-US" sz="1700" dirty="0"/>
          </a:p>
        </p:txBody>
      </p:sp>
      <p:sp>
        <p:nvSpPr>
          <p:cNvPr id="13" name="Shape 8"/>
          <p:cNvSpPr/>
          <p:nvPr/>
        </p:nvSpPr>
        <p:spPr>
          <a:xfrm>
            <a:off x="758309" y="5571530"/>
            <a:ext cx="3705344" cy="2020372"/>
          </a:xfrm>
          <a:prstGeom prst="roundRect">
            <a:avLst>
              <a:gd name="adj" fmla="val 7241"/>
            </a:avLst>
          </a:prstGeom>
          <a:solidFill>
            <a:srgbClr val="FFFFFF"/>
          </a:solidFill>
          <a:ln w="30480">
            <a:solidFill>
              <a:srgbClr val="BACFDD"/>
            </a:solidFill>
            <a:prstDash val="solid"/>
          </a:ln>
        </p:spPr>
      </p:sp>
      <p:pic>
        <p:nvPicPr>
          <p:cNvPr id="14" name="Image 3" descr="preencoded.png">    </p:cNvPr>
          <p:cNvPicPr>
            <a:picLocks noChangeAspect="1"/>
          </p:cNvPicPr>
          <p:nvPr/>
        </p:nvPicPr>
        <p:blipFill>
          <a:blip r:embed="rId4"/>
          <a:stretch>
            <a:fillRect/>
          </a:stretch>
        </p:blipFill>
        <p:spPr>
          <a:xfrm>
            <a:off x="727829" y="5571530"/>
            <a:ext cx="121920" cy="2020372"/>
          </a:xfrm>
          <a:prstGeom prst="rect">
            <a:avLst/>
          </a:prstGeom>
        </p:spPr>
      </p:pic>
      <p:sp>
        <p:nvSpPr>
          <p:cNvPr id="15" name="Text 9"/>
          <p:cNvSpPr/>
          <p:nvPr/>
        </p:nvSpPr>
        <p:spPr>
          <a:xfrm>
            <a:off x="1096804" y="5818584"/>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Lenguaje del Silencio</a:t>
            </a:r>
            <a:endParaRPr lang="en-US" sz="2200" dirty="0"/>
          </a:p>
        </p:txBody>
      </p:sp>
      <p:sp>
        <p:nvSpPr>
          <p:cNvPr id="16" name="Text 10"/>
          <p:cNvSpPr/>
          <p:nvPr/>
        </p:nvSpPr>
        <p:spPr>
          <a:xfrm>
            <a:off x="1096804" y="6304717"/>
            <a:ext cx="3119795" cy="104013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El arte como lenguaje del ruido, del conflicto y del silencio.</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44709" y="630198"/>
            <a:ext cx="7627382" cy="1425416"/>
          </a:xfrm>
          <a:prstGeom prst="rect">
            <a:avLst/>
          </a:prstGeom>
          <a:noFill/>
          <a:ln/>
        </p:spPr>
        <p:txBody>
          <a:bodyPr wrap="square" lIns="0" tIns="0" rIns="0" bIns="0" rtlCol="0" anchor="t"/>
          <a:lstStyle/>
          <a:p>
            <a:pPr algn="l" indent="0" marL="0">
              <a:lnSpc>
                <a:spcPts val="5600"/>
              </a:lnSpc>
              <a:buNone/>
            </a:pPr>
            <a:r>
              <a:rPr lang="en-US" sz="4450" b="1" dirty="0">
                <a:solidFill>
                  <a:srgbClr val="2E3C4E"/>
                </a:solidFill>
                <a:latin typeface="Barlow Bold" pitchFamily="34" charset="0"/>
                <a:ea typeface="Barlow Bold" pitchFamily="34" charset="-122"/>
                <a:cs typeface="Barlow Bold" pitchFamily="34" charset="-120"/>
              </a:rPr>
              <a:t>La tecnología como horizonte de cambio</a:t>
            </a:r>
            <a:endParaRPr lang="en-US" sz="4450" dirty="0"/>
          </a:p>
        </p:txBody>
      </p:sp>
      <p:sp>
        <p:nvSpPr>
          <p:cNvPr id="4" name="Text 1"/>
          <p:cNvSpPr/>
          <p:nvPr/>
        </p:nvSpPr>
        <p:spPr>
          <a:xfrm>
            <a:off x="6244709" y="2380536"/>
            <a:ext cx="7627382"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El descubrimiento de la movilidad solar como una </a:t>
            </a:r>
            <a:pPr algn="l" indent="0" marL="0">
              <a:lnSpc>
                <a:spcPts val="2700"/>
              </a:lnSpc>
              <a:buNone/>
            </a:pPr>
            <a:r>
              <a:rPr lang="en-US" sz="1700" dirty="0">
                <a:solidFill>
                  <a:srgbClr val="2589C9"/>
                </a:solidFill>
                <a:latin typeface="Montserrat" pitchFamily="34" charset="0"/>
                <a:ea typeface="Montserrat" pitchFamily="34" charset="-122"/>
                <a:cs typeface="Montserrat" pitchFamily="34" charset="-120"/>
              </a:rPr>
              <a:t>revolución silenciosa</a:t>
            </a:r>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 para la cultura ciudadana.</a:t>
            </a:r>
            <a:endParaRPr lang="en-US" sz="1700" dirty="0"/>
          </a:p>
        </p:txBody>
      </p:sp>
      <p:sp>
        <p:nvSpPr>
          <p:cNvPr id="5" name="Shape 2"/>
          <p:cNvSpPr/>
          <p:nvPr/>
        </p:nvSpPr>
        <p:spPr>
          <a:xfrm>
            <a:off x="6488430" y="3317677"/>
            <a:ext cx="30480" cy="4281726"/>
          </a:xfrm>
          <a:prstGeom prst="roundRect">
            <a:avLst>
              <a:gd name="adj" fmla="val 1066251"/>
            </a:avLst>
          </a:prstGeom>
          <a:solidFill>
            <a:srgbClr val="BACFDD"/>
          </a:solidFill>
          <a:ln/>
        </p:spPr>
      </p:sp>
      <p:sp>
        <p:nvSpPr>
          <p:cNvPr id="6" name="Shape 3"/>
          <p:cNvSpPr/>
          <p:nvPr/>
        </p:nvSpPr>
        <p:spPr>
          <a:xfrm>
            <a:off x="6701671" y="3546158"/>
            <a:ext cx="649962" cy="30480"/>
          </a:xfrm>
          <a:prstGeom prst="roundRect">
            <a:avLst>
              <a:gd name="adj" fmla="val 1066251"/>
            </a:avLst>
          </a:prstGeom>
          <a:solidFill>
            <a:srgbClr val="BACFDD"/>
          </a:solidFill>
          <a:ln/>
        </p:spPr>
      </p:sp>
      <p:sp>
        <p:nvSpPr>
          <p:cNvPr id="7" name="Shape 4"/>
          <p:cNvSpPr/>
          <p:nvPr/>
        </p:nvSpPr>
        <p:spPr>
          <a:xfrm>
            <a:off x="6244709" y="3317677"/>
            <a:ext cx="487442" cy="487442"/>
          </a:xfrm>
          <a:prstGeom prst="roundRect">
            <a:avLst>
              <a:gd name="adj" fmla="val 66673"/>
            </a:avLst>
          </a:prstGeom>
          <a:solidFill>
            <a:srgbClr val="D4E9F7"/>
          </a:solidFill>
          <a:ln w="7620">
            <a:solidFill>
              <a:srgbClr val="BACFDD"/>
            </a:solidFill>
            <a:prstDash val="solid"/>
          </a:ln>
        </p:spPr>
      </p:sp>
      <p:sp>
        <p:nvSpPr>
          <p:cNvPr id="8" name="Text 5"/>
          <p:cNvSpPr/>
          <p:nvPr/>
        </p:nvSpPr>
        <p:spPr>
          <a:xfrm>
            <a:off x="6317397" y="3347621"/>
            <a:ext cx="342067" cy="427553"/>
          </a:xfrm>
          <a:prstGeom prst="rect">
            <a:avLst/>
          </a:prstGeom>
          <a:noFill/>
          <a:ln/>
        </p:spPr>
        <p:txBody>
          <a:bodyPr wrap="none" lIns="0" tIns="0" rIns="0" bIns="0" rtlCol="0" anchor="t"/>
          <a:lstStyle/>
          <a:p>
            <a:pPr algn="ctr" indent="0" marL="0">
              <a:lnSpc>
                <a:spcPts val="2650"/>
              </a:lnSpc>
              <a:buNone/>
            </a:pPr>
            <a:r>
              <a:rPr lang="en-US" sz="2650" b="1" dirty="0">
                <a:solidFill>
                  <a:srgbClr val="384653"/>
                </a:solidFill>
                <a:latin typeface="Barlow Bold" pitchFamily="34" charset="0"/>
                <a:ea typeface="Barlow Bold" pitchFamily="34" charset="-122"/>
                <a:cs typeface="Barlow Bold" pitchFamily="34" charset="-120"/>
              </a:rPr>
              <a:t>1</a:t>
            </a:r>
            <a:endParaRPr lang="en-US" sz="2650" dirty="0"/>
          </a:p>
        </p:txBody>
      </p:sp>
      <p:sp>
        <p:nvSpPr>
          <p:cNvPr id="9" name="Text 6"/>
          <p:cNvSpPr/>
          <p:nvPr/>
        </p:nvSpPr>
        <p:spPr>
          <a:xfrm>
            <a:off x="7571661" y="3392091"/>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1991: Descubrimiento</a:t>
            </a:r>
            <a:endParaRPr lang="en-US" sz="2200" dirty="0"/>
          </a:p>
        </p:txBody>
      </p:sp>
      <p:sp>
        <p:nvSpPr>
          <p:cNvPr id="10" name="Text 7"/>
          <p:cNvSpPr/>
          <p:nvPr/>
        </p:nvSpPr>
        <p:spPr>
          <a:xfrm>
            <a:off x="7571661" y="3878223"/>
            <a:ext cx="6300430" cy="346710"/>
          </a:xfrm>
          <a:prstGeom prst="rect">
            <a:avLst/>
          </a:prstGeom>
          <a:noFill/>
          <a:ln/>
        </p:spPr>
        <p:txBody>
          <a:bodyPr wrap="non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Descubro los vehículos solares.</a:t>
            </a:r>
            <a:endParaRPr lang="en-US" sz="1700" dirty="0"/>
          </a:p>
        </p:txBody>
      </p:sp>
      <p:sp>
        <p:nvSpPr>
          <p:cNvPr id="11" name="Shape 8"/>
          <p:cNvSpPr/>
          <p:nvPr/>
        </p:nvSpPr>
        <p:spPr>
          <a:xfrm>
            <a:off x="6701671" y="4886682"/>
            <a:ext cx="649962" cy="30480"/>
          </a:xfrm>
          <a:prstGeom prst="roundRect">
            <a:avLst>
              <a:gd name="adj" fmla="val 1066251"/>
            </a:avLst>
          </a:prstGeom>
          <a:solidFill>
            <a:srgbClr val="BACFDD"/>
          </a:solidFill>
          <a:ln/>
        </p:spPr>
      </p:sp>
      <p:sp>
        <p:nvSpPr>
          <p:cNvPr id="12" name="Shape 9"/>
          <p:cNvSpPr/>
          <p:nvPr/>
        </p:nvSpPr>
        <p:spPr>
          <a:xfrm>
            <a:off x="6244709" y="4658201"/>
            <a:ext cx="487442" cy="487442"/>
          </a:xfrm>
          <a:prstGeom prst="roundRect">
            <a:avLst>
              <a:gd name="adj" fmla="val 66673"/>
            </a:avLst>
          </a:prstGeom>
          <a:solidFill>
            <a:srgbClr val="D4E9F7"/>
          </a:solidFill>
          <a:ln w="7620">
            <a:solidFill>
              <a:srgbClr val="BACFDD"/>
            </a:solidFill>
            <a:prstDash val="solid"/>
          </a:ln>
        </p:spPr>
      </p:sp>
      <p:sp>
        <p:nvSpPr>
          <p:cNvPr id="13" name="Text 10"/>
          <p:cNvSpPr/>
          <p:nvPr/>
        </p:nvSpPr>
        <p:spPr>
          <a:xfrm>
            <a:off x="6317397" y="4688145"/>
            <a:ext cx="342067" cy="427553"/>
          </a:xfrm>
          <a:prstGeom prst="rect">
            <a:avLst/>
          </a:prstGeom>
          <a:noFill/>
          <a:ln/>
        </p:spPr>
        <p:txBody>
          <a:bodyPr wrap="none" lIns="0" tIns="0" rIns="0" bIns="0" rtlCol="0" anchor="t"/>
          <a:lstStyle/>
          <a:p>
            <a:pPr algn="ctr" indent="0" marL="0">
              <a:lnSpc>
                <a:spcPts val="2650"/>
              </a:lnSpc>
              <a:buNone/>
            </a:pPr>
            <a:r>
              <a:rPr lang="en-US" sz="2650" b="1" dirty="0">
                <a:solidFill>
                  <a:srgbClr val="384653"/>
                </a:solidFill>
                <a:latin typeface="Barlow Bold" pitchFamily="34" charset="0"/>
                <a:ea typeface="Barlow Bold" pitchFamily="34" charset="-122"/>
                <a:cs typeface="Barlow Bold" pitchFamily="34" charset="-120"/>
              </a:rPr>
              <a:t>2</a:t>
            </a:r>
            <a:endParaRPr lang="en-US" sz="2650" dirty="0"/>
          </a:p>
        </p:txBody>
      </p:sp>
      <p:sp>
        <p:nvSpPr>
          <p:cNvPr id="14" name="Text 11"/>
          <p:cNvSpPr/>
          <p:nvPr/>
        </p:nvSpPr>
        <p:spPr>
          <a:xfrm>
            <a:off x="7571661" y="4732615"/>
            <a:ext cx="2850713"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Rally Solar de Alsacia</a:t>
            </a:r>
            <a:endParaRPr lang="en-US" sz="2200" dirty="0"/>
          </a:p>
        </p:txBody>
      </p:sp>
      <p:sp>
        <p:nvSpPr>
          <p:cNvPr id="15" name="Text 12"/>
          <p:cNvSpPr/>
          <p:nvPr/>
        </p:nvSpPr>
        <p:spPr>
          <a:xfrm>
            <a:off x="7571661" y="5218748"/>
            <a:ext cx="6300430"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Asisto al Rally Solar de Alsacia y en Basilea veo 2.000 pequeños coches con techos solares urbanos.</a:t>
            </a:r>
            <a:endParaRPr lang="en-US" sz="1700" dirty="0"/>
          </a:p>
        </p:txBody>
      </p:sp>
      <p:sp>
        <p:nvSpPr>
          <p:cNvPr id="16" name="Shape 13"/>
          <p:cNvSpPr/>
          <p:nvPr/>
        </p:nvSpPr>
        <p:spPr>
          <a:xfrm>
            <a:off x="6701671" y="6573917"/>
            <a:ext cx="649962" cy="30480"/>
          </a:xfrm>
          <a:prstGeom prst="roundRect">
            <a:avLst>
              <a:gd name="adj" fmla="val 1066251"/>
            </a:avLst>
          </a:prstGeom>
          <a:solidFill>
            <a:srgbClr val="BACFDD"/>
          </a:solidFill>
          <a:ln/>
        </p:spPr>
      </p:sp>
      <p:sp>
        <p:nvSpPr>
          <p:cNvPr id="17" name="Shape 14"/>
          <p:cNvSpPr/>
          <p:nvPr/>
        </p:nvSpPr>
        <p:spPr>
          <a:xfrm>
            <a:off x="6244709" y="6345436"/>
            <a:ext cx="487442" cy="487442"/>
          </a:xfrm>
          <a:prstGeom prst="roundRect">
            <a:avLst>
              <a:gd name="adj" fmla="val 66673"/>
            </a:avLst>
          </a:prstGeom>
          <a:solidFill>
            <a:srgbClr val="D4E9F7"/>
          </a:solidFill>
          <a:ln w="7620">
            <a:solidFill>
              <a:srgbClr val="BACFDD"/>
            </a:solidFill>
            <a:prstDash val="solid"/>
          </a:ln>
        </p:spPr>
      </p:sp>
      <p:sp>
        <p:nvSpPr>
          <p:cNvPr id="18" name="Text 15"/>
          <p:cNvSpPr/>
          <p:nvPr/>
        </p:nvSpPr>
        <p:spPr>
          <a:xfrm>
            <a:off x="6317397" y="6375380"/>
            <a:ext cx="342067" cy="427553"/>
          </a:xfrm>
          <a:prstGeom prst="rect">
            <a:avLst/>
          </a:prstGeom>
          <a:noFill/>
          <a:ln/>
        </p:spPr>
        <p:txBody>
          <a:bodyPr wrap="none" lIns="0" tIns="0" rIns="0" bIns="0" rtlCol="0" anchor="t"/>
          <a:lstStyle/>
          <a:p>
            <a:pPr algn="ctr" indent="0" marL="0">
              <a:lnSpc>
                <a:spcPts val="2650"/>
              </a:lnSpc>
              <a:buNone/>
            </a:pPr>
            <a:r>
              <a:rPr lang="en-US" sz="2650" b="1" dirty="0">
                <a:solidFill>
                  <a:srgbClr val="384653"/>
                </a:solidFill>
                <a:latin typeface="Barlow Bold" pitchFamily="34" charset="0"/>
                <a:ea typeface="Barlow Bold" pitchFamily="34" charset="-122"/>
                <a:cs typeface="Barlow Bold" pitchFamily="34" charset="-120"/>
              </a:rPr>
              <a:t>3</a:t>
            </a:r>
            <a:endParaRPr lang="en-US" sz="2650" dirty="0"/>
          </a:p>
        </p:txBody>
      </p:sp>
      <p:sp>
        <p:nvSpPr>
          <p:cNvPr id="19" name="Text 16"/>
          <p:cNvSpPr/>
          <p:nvPr/>
        </p:nvSpPr>
        <p:spPr>
          <a:xfrm>
            <a:off x="7571661" y="6419850"/>
            <a:ext cx="3109555" cy="356235"/>
          </a:xfrm>
          <a:prstGeom prst="rect">
            <a:avLst/>
          </a:prstGeom>
          <a:noFill/>
          <a:ln/>
        </p:spPr>
        <p:txBody>
          <a:bodyPr wrap="none" lIns="0" tIns="0" rIns="0" bIns="0" rtlCol="0" anchor="t"/>
          <a:lstStyle/>
          <a:p>
            <a:pPr algn="l" indent="0" marL="0">
              <a:lnSpc>
                <a:spcPts val="2800"/>
              </a:lnSpc>
              <a:buNone/>
            </a:pPr>
            <a:r>
              <a:rPr lang="en-US" sz="2200" b="1" dirty="0">
                <a:solidFill>
                  <a:srgbClr val="384653"/>
                </a:solidFill>
                <a:latin typeface="Barlow Bold" pitchFamily="34" charset="0"/>
                <a:ea typeface="Barlow Bold" pitchFamily="34" charset="-122"/>
                <a:cs typeface="Barlow Bold" pitchFamily="34" charset="-120"/>
              </a:rPr>
              <a:t>La Revolución Silenciosa</a:t>
            </a:r>
            <a:endParaRPr lang="en-US" sz="2200" dirty="0"/>
          </a:p>
        </p:txBody>
      </p:sp>
      <p:sp>
        <p:nvSpPr>
          <p:cNvPr id="20" name="Text 17"/>
          <p:cNvSpPr/>
          <p:nvPr/>
        </p:nvSpPr>
        <p:spPr>
          <a:xfrm>
            <a:off x="7571661" y="6905982"/>
            <a:ext cx="6300430" cy="693420"/>
          </a:xfrm>
          <a:prstGeom prst="rect">
            <a:avLst/>
          </a:prstGeom>
          <a:noFill/>
          <a:ln/>
        </p:spPr>
        <p:txBody>
          <a:bodyPr wrap="square" lIns="0" tIns="0" rIns="0" bIns="0" rtlCol="0" anchor="t"/>
          <a:lstStyle/>
          <a:p>
            <a:pPr algn="l" indent="0" marL="0">
              <a:lnSpc>
                <a:spcPts val="2700"/>
              </a:lnSpc>
              <a:buNone/>
            </a:pPr>
            <a:r>
              <a:rPr lang="en-US" sz="1700" dirty="0">
                <a:solidFill>
                  <a:srgbClr val="384653"/>
                </a:solidFill>
                <a:latin typeface="Montserrat" pitchFamily="34" charset="0"/>
                <a:ea typeface="Montserrat" pitchFamily="34" charset="-122"/>
                <a:cs typeface="Montserrat" pitchFamily="34" charset="-120"/>
              </a:rPr>
              <a:t>Una revolución silenciosa: movilidad solar, redes limpias y cultura ciudadana.</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65428" y="444222"/>
            <a:ext cx="11532394" cy="531376"/>
          </a:xfrm>
          <a:prstGeom prst="rect">
            <a:avLst/>
          </a:prstGeom>
          <a:noFill/>
          <a:ln/>
        </p:spPr>
        <p:txBody>
          <a:bodyPr wrap="none" lIns="0" tIns="0" rIns="0" bIns="0" rtlCol="0" anchor="t"/>
          <a:lstStyle/>
          <a:p>
            <a:pPr algn="l" indent="0" marL="0">
              <a:lnSpc>
                <a:spcPts val="4150"/>
              </a:lnSpc>
              <a:buNone/>
            </a:pPr>
            <a:r>
              <a:rPr lang="en-US" sz="3300" b="1" dirty="0">
                <a:solidFill>
                  <a:srgbClr val="2E3C4E"/>
                </a:solidFill>
                <a:latin typeface="Barlow Bold" pitchFamily="34" charset="0"/>
                <a:ea typeface="Barlow Bold" pitchFamily="34" charset="-122"/>
                <a:cs typeface="Barlow Bold" pitchFamily="34" charset="-120"/>
              </a:rPr>
              <a:t>CitySol, Basilea (1991): la primera fotolinera pública de Europa</a:t>
            </a:r>
            <a:endParaRPr lang="en-US" sz="3300" dirty="0"/>
          </a:p>
        </p:txBody>
      </p:sp>
      <p:pic>
        <p:nvPicPr>
          <p:cNvPr id="3" name="Image 0" descr="preencoded.png">    </p:cNvPr>
          <p:cNvPicPr>
            <a:picLocks noChangeAspect="1"/>
          </p:cNvPicPr>
          <p:nvPr/>
        </p:nvPicPr>
        <p:blipFill>
          <a:blip r:embed="rId1"/>
          <a:stretch>
            <a:fillRect/>
          </a:stretch>
        </p:blipFill>
        <p:spPr>
          <a:xfrm>
            <a:off x="565428" y="1399580"/>
            <a:ext cx="6164461" cy="4108013"/>
          </a:xfrm>
          <a:prstGeom prst="rect">
            <a:avLst/>
          </a:prstGeom>
        </p:spPr>
      </p:pic>
      <p:pic>
        <p:nvPicPr>
          <p:cNvPr id="4" name="Image 1" descr="preencoded.png">    </p:cNvPr>
          <p:cNvPicPr>
            <a:picLocks noChangeAspect="1"/>
          </p:cNvPicPr>
          <p:nvPr/>
        </p:nvPicPr>
        <p:blipFill>
          <a:blip r:embed="rId2"/>
          <a:stretch>
            <a:fillRect/>
          </a:stretch>
        </p:blipFill>
        <p:spPr>
          <a:xfrm>
            <a:off x="8909209" y="1399580"/>
            <a:ext cx="5163264" cy="3537704"/>
          </a:xfrm>
          <a:prstGeom prst="rect">
            <a:avLst/>
          </a:prstGeom>
        </p:spPr>
      </p:pic>
      <p:sp>
        <p:nvSpPr>
          <p:cNvPr id="5" name="Text 1"/>
          <p:cNvSpPr/>
          <p:nvPr/>
        </p:nvSpPr>
        <p:spPr>
          <a:xfrm>
            <a:off x="8909209" y="5118973"/>
            <a:ext cx="5163264" cy="51696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Fuente: Registro histórico de la DGT (1993). Primer vehículo eléctrico matriculado en España.</a:t>
            </a:r>
            <a:endParaRPr lang="en-US" sz="1250" dirty="0"/>
          </a:p>
        </p:txBody>
      </p:sp>
      <p:sp>
        <p:nvSpPr>
          <p:cNvPr id="6" name="Text 2"/>
          <p:cNvSpPr/>
          <p:nvPr/>
        </p:nvSpPr>
        <p:spPr>
          <a:xfrm>
            <a:off x="565428" y="5963007"/>
            <a:ext cx="13499544" cy="51696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En enero de 1991, en Basilea (Suiza), se inauguró CitySol, la primera fotolinera pública de Europa: una red experimental de recarga solar para pequeños vehículos eléctricos con placas fotovoltaicas en el techo.</a:t>
            </a:r>
            <a:endParaRPr lang="en-US" sz="1250" dirty="0"/>
          </a:p>
        </p:txBody>
      </p:sp>
      <p:sp>
        <p:nvSpPr>
          <p:cNvPr id="7" name="Text 3"/>
          <p:cNvSpPr/>
          <p:nvPr/>
        </p:nvSpPr>
        <p:spPr>
          <a:xfrm>
            <a:off x="565428" y="6661666"/>
            <a:ext cx="13499544" cy="51696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Este proyecto pionero de energía descentralizada, urbana y participativa anticipó en tres décadas la actual transición energética, aunque hoy apenas quede rastro suyo en Internet.</a:t>
            </a:r>
            <a:endParaRPr lang="en-US" sz="1250" dirty="0"/>
          </a:p>
        </p:txBody>
      </p:sp>
      <p:sp>
        <p:nvSpPr>
          <p:cNvPr id="8" name="Text 4"/>
          <p:cNvSpPr/>
          <p:nvPr/>
        </p:nvSpPr>
        <p:spPr>
          <a:xfrm>
            <a:off x="565428" y="7360325"/>
            <a:ext cx="13499544" cy="516969"/>
          </a:xfrm>
          <a:prstGeom prst="rect">
            <a:avLst/>
          </a:prstGeom>
          <a:noFill/>
          <a:ln/>
        </p:spPr>
        <p:txBody>
          <a:bodyPr wrap="square" lIns="0" tIns="0" rIns="0" bIns="0" rtlCol="0" anchor="t"/>
          <a:lstStyle/>
          <a:p>
            <a:pPr algn="l" indent="0" marL="0">
              <a:lnSpc>
                <a:spcPts val="2000"/>
              </a:lnSpc>
              <a:buNone/>
            </a:pPr>
            <a:r>
              <a:rPr lang="en-US" sz="1250" dirty="0">
                <a:solidFill>
                  <a:srgbClr val="384653"/>
                </a:solidFill>
                <a:latin typeface="Montserrat" pitchFamily="34" charset="0"/>
                <a:ea typeface="Montserrat" pitchFamily="34" charset="-122"/>
                <a:cs typeface="Montserrat" pitchFamily="34" charset="-120"/>
              </a:rPr>
              <a:t>Inspirados por su ejemplo, ese mismo año nació en Tenerife la asociación Solidaridad Solar SOS, que en 1993 logró matricular el primer coche eléctrico en España, símbolo de un cambio posible desde la ciudadanía.</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06253"/>
          </a:xfrm>
          <a:prstGeom prst="rect">
            <a:avLst/>
          </a:prstGeom>
        </p:spPr>
      </p:pic>
      <p:sp>
        <p:nvSpPr>
          <p:cNvPr id="3" name="Text 0"/>
          <p:cNvSpPr/>
          <p:nvPr/>
        </p:nvSpPr>
        <p:spPr>
          <a:xfrm>
            <a:off x="641628" y="2940367"/>
            <a:ext cx="8585835" cy="603052"/>
          </a:xfrm>
          <a:prstGeom prst="rect">
            <a:avLst/>
          </a:prstGeom>
          <a:noFill/>
          <a:ln/>
        </p:spPr>
        <p:txBody>
          <a:bodyPr wrap="none" lIns="0" tIns="0" rIns="0" bIns="0" rtlCol="0" anchor="t"/>
          <a:lstStyle/>
          <a:p>
            <a:pPr algn="l" indent="0" marL="0">
              <a:lnSpc>
                <a:spcPts val="4700"/>
              </a:lnSpc>
              <a:buNone/>
            </a:pPr>
            <a:r>
              <a:rPr lang="en-US" sz="3750" b="1" dirty="0">
                <a:solidFill>
                  <a:srgbClr val="2E3C4E"/>
                </a:solidFill>
                <a:latin typeface="Barlow Bold" pitchFamily="34" charset="0"/>
                <a:ea typeface="Barlow Bold" pitchFamily="34" charset="-122"/>
                <a:cs typeface="Barlow Bold" pitchFamily="34" charset="-120"/>
              </a:rPr>
              <a:t>Nace Solidaridad Solar SOS y la Vía Solar</a:t>
            </a:r>
            <a:endParaRPr lang="en-US" sz="3750" dirty="0"/>
          </a:p>
        </p:txBody>
      </p:sp>
      <p:sp>
        <p:nvSpPr>
          <p:cNvPr id="4" name="Text 1"/>
          <p:cNvSpPr/>
          <p:nvPr/>
        </p:nvSpPr>
        <p:spPr>
          <a:xfrm>
            <a:off x="641628" y="3818334"/>
            <a:ext cx="13347144" cy="293370"/>
          </a:xfrm>
          <a:prstGeom prst="rect">
            <a:avLst/>
          </a:prstGeom>
          <a:noFill/>
          <a:ln/>
        </p:spPr>
        <p:txBody>
          <a:bodyPr wrap="none" lIns="0" tIns="0" rIns="0" bIns="0" rtlCol="0" anchor="t"/>
          <a:lstStyle/>
          <a:p>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De la acción local a la transferencia de conocimiento internacional.</a:t>
            </a:r>
            <a:endParaRPr lang="en-US" sz="1400" dirty="0"/>
          </a:p>
        </p:txBody>
      </p:sp>
      <p:sp>
        <p:nvSpPr>
          <p:cNvPr id="5" name="Shape 2"/>
          <p:cNvSpPr/>
          <p:nvPr/>
        </p:nvSpPr>
        <p:spPr>
          <a:xfrm>
            <a:off x="641628" y="4592836"/>
            <a:ext cx="4326850" cy="1662470"/>
          </a:xfrm>
          <a:prstGeom prst="roundRect">
            <a:avLst>
              <a:gd name="adj" fmla="val 6600"/>
            </a:avLst>
          </a:prstGeom>
          <a:solidFill>
            <a:srgbClr val="FFFFFF"/>
          </a:solidFill>
          <a:ln/>
        </p:spPr>
      </p:sp>
      <p:pic>
        <p:nvPicPr>
          <p:cNvPr id="6" name="Image 1" descr="preencoded.png">    </p:cNvPr>
          <p:cNvPicPr>
            <a:picLocks noChangeAspect="1"/>
          </p:cNvPicPr>
          <p:nvPr/>
        </p:nvPicPr>
        <p:blipFill>
          <a:blip r:embed="rId2"/>
          <a:stretch>
            <a:fillRect/>
          </a:stretch>
        </p:blipFill>
        <p:spPr>
          <a:xfrm>
            <a:off x="641628" y="4569976"/>
            <a:ext cx="4326850" cy="91440"/>
          </a:xfrm>
          <a:prstGeom prst="rect">
            <a:avLst/>
          </a:prstGeom>
        </p:spPr>
      </p:pic>
      <p:pic>
        <p:nvPicPr>
          <p:cNvPr id="7" name="Image 2" descr="preencoded.png">    </p:cNvPr>
          <p:cNvPicPr>
            <a:picLocks noChangeAspect="1"/>
          </p:cNvPicPr>
          <p:nvPr/>
        </p:nvPicPr>
        <p:blipFill>
          <a:blip r:embed="rId3"/>
          <a:stretch>
            <a:fillRect/>
          </a:stretch>
        </p:blipFill>
        <p:spPr>
          <a:xfrm>
            <a:off x="2530019" y="4317921"/>
            <a:ext cx="549950" cy="549950"/>
          </a:xfrm>
          <a:prstGeom prst="rect">
            <a:avLst/>
          </a:prstGeom>
        </p:spPr>
      </p:pic>
      <p:pic>
        <p:nvPicPr>
          <p:cNvPr id="8" name="Image 3"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5039" y="4482941"/>
            <a:ext cx="219908" cy="219908"/>
          </a:xfrm>
          <a:prstGeom prst="rect">
            <a:avLst/>
          </a:prstGeom>
        </p:spPr>
      </p:pic>
      <p:sp>
        <p:nvSpPr>
          <p:cNvPr id="9" name="Text 3"/>
          <p:cNvSpPr/>
          <p:nvPr/>
        </p:nvSpPr>
        <p:spPr>
          <a:xfrm>
            <a:off x="847725" y="5051108"/>
            <a:ext cx="2412325" cy="301466"/>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Fotolinera Pública</a:t>
            </a:r>
            <a:endParaRPr lang="en-US" sz="1850" dirty="0"/>
          </a:p>
        </p:txBody>
      </p:sp>
      <p:sp>
        <p:nvSpPr>
          <p:cNvPr id="10" name="Text 4"/>
          <p:cNvSpPr/>
          <p:nvPr/>
        </p:nvSpPr>
        <p:spPr>
          <a:xfrm>
            <a:off x="847725" y="5462468"/>
            <a:ext cx="3914656" cy="586740"/>
          </a:xfrm>
          <a:prstGeom prst="rect">
            <a:avLst/>
          </a:prstGeom>
          <a:noFill/>
          <a:ln/>
        </p:spPr>
        <p:txBody>
          <a:bodyPr wrap="square" lIns="0" tIns="0" rIns="0" bIns="0" rtlCol="0" anchor="t"/>
          <a:lstStyle/>
          <a:p>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Propuesta de la primera fotolinera pública en Tenerife.</a:t>
            </a:r>
            <a:endParaRPr lang="en-US" sz="1400" dirty="0"/>
          </a:p>
        </p:txBody>
      </p:sp>
      <p:sp>
        <p:nvSpPr>
          <p:cNvPr id="11" name="Shape 5"/>
          <p:cNvSpPr/>
          <p:nvPr/>
        </p:nvSpPr>
        <p:spPr>
          <a:xfrm>
            <a:off x="5151715" y="4592836"/>
            <a:ext cx="4326850" cy="1662470"/>
          </a:xfrm>
          <a:prstGeom prst="roundRect">
            <a:avLst>
              <a:gd name="adj" fmla="val 6600"/>
            </a:avLst>
          </a:prstGeom>
          <a:solidFill>
            <a:srgbClr val="FFFFFF"/>
          </a:solidFill>
          <a:ln/>
        </p:spPr>
      </p:sp>
      <p:pic>
        <p:nvPicPr>
          <p:cNvPr id="12" name="Image 4" descr="preencoded.png">    </p:cNvPr>
          <p:cNvPicPr>
            <a:picLocks noChangeAspect="1"/>
          </p:cNvPicPr>
          <p:nvPr/>
        </p:nvPicPr>
        <p:blipFill>
          <a:blip r:embed="rId6"/>
          <a:stretch>
            <a:fillRect/>
          </a:stretch>
        </p:blipFill>
        <p:spPr>
          <a:xfrm>
            <a:off x="5151715" y="4569976"/>
            <a:ext cx="4326850" cy="91440"/>
          </a:xfrm>
          <a:prstGeom prst="rect">
            <a:avLst/>
          </a:prstGeom>
        </p:spPr>
      </p:pic>
      <p:pic>
        <p:nvPicPr>
          <p:cNvPr id="13" name="Image 5" descr="preencoded.png">    </p:cNvPr>
          <p:cNvPicPr>
            <a:picLocks noChangeAspect="1"/>
          </p:cNvPicPr>
          <p:nvPr/>
        </p:nvPicPr>
        <p:blipFill>
          <a:blip r:embed="rId7"/>
          <a:stretch>
            <a:fillRect/>
          </a:stretch>
        </p:blipFill>
        <p:spPr>
          <a:xfrm>
            <a:off x="7040106" y="4317921"/>
            <a:ext cx="549950" cy="549950"/>
          </a:xfrm>
          <a:prstGeom prst="rect">
            <a:avLst/>
          </a:prstGeom>
        </p:spPr>
      </p:pic>
      <p:pic>
        <p:nvPicPr>
          <p:cNvPr id="14" name="Image 6"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5127" y="4482941"/>
            <a:ext cx="219908" cy="219908"/>
          </a:xfrm>
          <a:prstGeom prst="rect">
            <a:avLst/>
          </a:prstGeom>
        </p:spPr>
      </p:pic>
      <p:sp>
        <p:nvSpPr>
          <p:cNvPr id="15" name="Text 6"/>
          <p:cNvSpPr/>
          <p:nvPr/>
        </p:nvSpPr>
        <p:spPr>
          <a:xfrm>
            <a:off x="5357813" y="5051108"/>
            <a:ext cx="2412325" cy="301466"/>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Campañas Artísticas</a:t>
            </a:r>
            <a:endParaRPr lang="en-US" sz="1850" dirty="0"/>
          </a:p>
        </p:txBody>
      </p:sp>
      <p:sp>
        <p:nvSpPr>
          <p:cNvPr id="16" name="Text 7"/>
          <p:cNvSpPr/>
          <p:nvPr/>
        </p:nvSpPr>
        <p:spPr>
          <a:xfrm>
            <a:off x="5357813" y="5462468"/>
            <a:ext cx="3914656" cy="586740"/>
          </a:xfrm>
          <a:prstGeom prst="rect">
            <a:avLst/>
          </a:prstGeom>
          <a:noFill/>
          <a:ln/>
        </p:spPr>
        <p:txBody>
          <a:bodyPr wrap="square" lIns="0" tIns="0" rIns="0" bIns="0" rtlCol="0" anchor="t"/>
          <a:lstStyle/>
          <a:p>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Campañas artísticas con universidades de España y Chile.</a:t>
            </a:r>
            <a:endParaRPr lang="en-US" sz="1400" dirty="0"/>
          </a:p>
        </p:txBody>
      </p:sp>
      <p:sp>
        <p:nvSpPr>
          <p:cNvPr id="17" name="Shape 8"/>
          <p:cNvSpPr/>
          <p:nvPr/>
        </p:nvSpPr>
        <p:spPr>
          <a:xfrm>
            <a:off x="9661803" y="4592836"/>
            <a:ext cx="4326850" cy="1662470"/>
          </a:xfrm>
          <a:prstGeom prst="roundRect">
            <a:avLst>
              <a:gd name="adj" fmla="val 6600"/>
            </a:avLst>
          </a:prstGeom>
          <a:solidFill>
            <a:srgbClr val="FFFFFF"/>
          </a:solidFill>
          <a:ln/>
        </p:spPr>
      </p:sp>
      <p:pic>
        <p:nvPicPr>
          <p:cNvPr id="18" name="Image 7" descr="preencoded.png">    </p:cNvPr>
          <p:cNvPicPr>
            <a:picLocks noChangeAspect="1"/>
          </p:cNvPicPr>
          <p:nvPr/>
        </p:nvPicPr>
        <p:blipFill>
          <a:blip r:embed="rId10"/>
          <a:stretch>
            <a:fillRect/>
          </a:stretch>
        </p:blipFill>
        <p:spPr>
          <a:xfrm>
            <a:off x="9661803" y="4569976"/>
            <a:ext cx="4326850" cy="91440"/>
          </a:xfrm>
          <a:prstGeom prst="rect">
            <a:avLst/>
          </a:prstGeom>
        </p:spPr>
      </p:pic>
      <p:pic>
        <p:nvPicPr>
          <p:cNvPr id="19" name="Image 8" descr="preencoded.png">    </p:cNvPr>
          <p:cNvPicPr>
            <a:picLocks noChangeAspect="1"/>
          </p:cNvPicPr>
          <p:nvPr/>
        </p:nvPicPr>
        <p:blipFill>
          <a:blip r:embed="rId11"/>
          <a:stretch>
            <a:fillRect/>
          </a:stretch>
        </p:blipFill>
        <p:spPr>
          <a:xfrm>
            <a:off x="11550194" y="4317921"/>
            <a:ext cx="549950" cy="549950"/>
          </a:xfrm>
          <a:prstGeom prst="rect">
            <a:avLst/>
          </a:prstGeom>
        </p:spPr>
      </p:pic>
      <p:pic>
        <p:nvPicPr>
          <p:cNvPr id="20" name="Image 9" descr="preencoded.png">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15214" y="4482941"/>
            <a:ext cx="219908" cy="219908"/>
          </a:xfrm>
          <a:prstGeom prst="rect">
            <a:avLst/>
          </a:prstGeom>
        </p:spPr>
      </p:pic>
      <p:sp>
        <p:nvSpPr>
          <p:cNvPr id="21" name="Text 9"/>
          <p:cNvSpPr/>
          <p:nvPr/>
        </p:nvSpPr>
        <p:spPr>
          <a:xfrm>
            <a:off x="9867900" y="5051108"/>
            <a:ext cx="2961799" cy="301466"/>
          </a:xfrm>
          <a:prstGeom prst="rect">
            <a:avLst/>
          </a:prstGeom>
          <a:noFill/>
          <a:ln/>
        </p:spPr>
        <p:txBody>
          <a:bodyPr wrap="none" lIns="0" tIns="0" rIns="0" bIns="0" rtlCol="0" anchor="t"/>
          <a:lstStyle/>
          <a:p>
            <a:pPr algn="l" indent="0" marL="0">
              <a:lnSpc>
                <a:spcPts val="2350"/>
              </a:lnSpc>
              <a:buNone/>
            </a:pPr>
            <a:r>
              <a:rPr lang="en-US" sz="1850" b="1" dirty="0">
                <a:solidFill>
                  <a:srgbClr val="384653"/>
                </a:solidFill>
                <a:latin typeface="Barlow Bold" pitchFamily="34" charset="0"/>
                <a:ea typeface="Barlow Bold" pitchFamily="34" charset="-122"/>
                <a:cs typeface="Barlow Bold" pitchFamily="34" charset="-120"/>
              </a:rPr>
              <a:t>Primer Coche Eléctrico Civil</a:t>
            </a:r>
            <a:endParaRPr lang="en-US" sz="1850" dirty="0"/>
          </a:p>
        </p:txBody>
      </p:sp>
      <p:sp>
        <p:nvSpPr>
          <p:cNvPr id="22" name="Text 10"/>
          <p:cNvSpPr/>
          <p:nvPr/>
        </p:nvSpPr>
        <p:spPr>
          <a:xfrm>
            <a:off x="9867900" y="5462468"/>
            <a:ext cx="3914656" cy="586740"/>
          </a:xfrm>
          <a:prstGeom prst="rect">
            <a:avLst/>
          </a:prstGeom>
          <a:noFill/>
          <a:ln/>
        </p:spPr>
        <p:txBody>
          <a:bodyPr wrap="square" lIns="0" tIns="0" rIns="0" bIns="0" rtlCol="0" anchor="t"/>
          <a:lstStyle/>
          <a:p>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1993: matriculo el primer coche eléctrico civil en España.</a:t>
            </a:r>
            <a:endParaRPr lang="en-US" sz="1400" dirty="0"/>
          </a:p>
        </p:txBody>
      </p:sp>
      <p:sp>
        <p:nvSpPr>
          <p:cNvPr id="23" name="Text 11"/>
          <p:cNvSpPr/>
          <p:nvPr/>
        </p:nvSpPr>
        <p:spPr>
          <a:xfrm>
            <a:off x="641628" y="6530221"/>
            <a:ext cx="3859887" cy="482441"/>
          </a:xfrm>
          <a:prstGeom prst="rect">
            <a:avLst/>
          </a:prstGeom>
          <a:noFill/>
          <a:ln/>
        </p:spPr>
        <p:txBody>
          <a:bodyPr wrap="none" lIns="0" tIns="0" rIns="0" bIns="0" rtlCol="0" anchor="t"/>
          <a:lstStyle/>
          <a:p>
            <a:pPr algn="l" indent="0" marL="0">
              <a:lnSpc>
                <a:spcPts val="3750"/>
              </a:lnSpc>
              <a:buNone/>
            </a:pPr>
            <a:r>
              <a:rPr lang="en-US" sz="3000" b="1" dirty="0">
                <a:solidFill>
                  <a:srgbClr val="2E3C4E"/>
                </a:solidFill>
                <a:latin typeface="Barlow Bold" pitchFamily="34" charset="0"/>
                <a:ea typeface="Barlow Bold" pitchFamily="34" charset="-122"/>
                <a:cs typeface="Barlow Bold" pitchFamily="34" charset="-120"/>
              </a:rPr>
              <a:t>De Río a la Vía Solar</a:t>
            </a:r>
            <a:endParaRPr lang="en-US" sz="3000" dirty="0"/>
          </a:p>
        </p:txBody>
      </p:sp>
      <p:sp>
        <p:nvSpPr>
          <p:cNvPr id="24" name="Text 12"/>
          <p:cNvSpPr/>
          <p:nvPr/>
        </p:nvSpPr>
        <p:spPr>
          <a:xfrm>
            <a:off x="641628" y="7287578"/>
            <a:ext cx="13347144" cy="293370"/>
          </a:xfrm>
          <a:prstGeom prst="rect">
            <a:avLst/>
          </a:prstGeom>
          <a:noFill/>
          <a:ln/>
        </p:spPr>
        <p:txBody>
          <a:bodyPr wrap="none" lIns="0" tIns="0" rIns="0" bIns="0" rtlCol="0" anchor="t"/>
          <a:lstStyle/>
          <a:p>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De la Cumbre de Río 1992 al Instituto de Ecología de Chile. Proyecto </a:t>
            </a:r>
            <a:pPr algn="l" indent="0" marL="0">
              <a:lnSpc>
                <a:spcPts val="2300"/>
              </a:lnSpc>
              <a:buNone/>
            </a:pPr>
            <a:r>
              <a:rPr lang="en-US" sz="1400" i="1" dirty="0">
                <a:solidFill>
                  <a:srgbClr val="384653"/>
                </a:solidFill>
                <a:latin typeface="Montserrat" pitchFamily="34" charset="0"/>
                <a:ea typeface="Montserrat" pitchFamily="34" charset="-122"/>
                <a:cs typeface="Montserrat" pitchFamily="34" charset="-120"/>
              </a:rPr>
              <a:t>'La Vía Solar'</a:t>
            </a:r>
            <a:pPr algn="l" indent="0" marL="0">
              <a:lnSpc>
                <a:spcPts val="2300"/>
              </a:lnSpc>
              <a:buNone/>
            </a:pPr>
            <a:r>
              <a:rPr lang="en-US" sz="1400" dirty="0">
                <a:solidFill>
                  <a:srgbClr val="384653"/>
                </a:solidFill>
                <a:latin typeface="Montserrat" pitchFamily="34" charset="0"/>
                <a:ea typeface="Montserrat" pitchFamily="34" charset="-122"/>
                <a:cs typeface="Montserrat" pitchFamily="34" charset="-120"/>
              </a:rPr>
              <a:t>: transferencia de conocimiento y tecnología solar urbana.</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49592"/>
          </a:xfrm>
          <a:prstGeom prst="rect">
            <a:avLst/>
          </a:prstGeom>
        </p:spPr>
      </p:pic>
      <p:sp>
        <p:nvSpPr>
          <p:cNvPr id="3" name="Text 0"/>
          <p:cNvSpPr/>
          <p:nvPr/>
        </p:nvSpPr>
        <p:spPr>
          <a:xfrm>
            <a:off x="653177" y="2846427"/>
            <a:ext cx="13092470" cy="613886"/>
          </a:xfrm>
          <a:prstGeom prst="rect">
            <a:avLst/>
          </a:prstGeom>
          <a:noFill/>
          <a:ln/>
        </p:spPr>
        <p:txBody>
          <a:bodyPr wrap="none" lIns="0" tIns="0" rIns="0" bIns="0" rtlCol="0" anchor="t"/>
          <a:lstStyle/>
          <a:p>
            <a:pPr algn="l" indent="0" marL="0">
              <a:lnSpc>
                <a:spcPts val="4800"/>
              </a:lnSpc>
              <a:buNone/>
            </a:pPr>
            <a:r>
              <a:rPr lang="en-US" sz="3850" b="1" dirty="0">
                <a:solidFill>
                  <a:srgbClr val="2E3C4E"/>
                </a:solidFill>
                <a:latin typeface="Barlow Bold" pitchFamily="34" charset="0"/>
                <a:ea typeface="Barlow Bold" pitchFamily="34" charset="-122"/>
                <a:cs typeface="Barlow Bold" pitchFamily="34" charset="-120"/>
              </a:rPr>
              <a:t>Luz Motriz (1992–1993): Música para encender un motor solar</a:t>
            </a:r>
            <a:endParaRPr lang="en-US" sz="3850" dirty="0"/>
          </a:p>
        </p:txBody>
      </p:sp>
      <p:sp>
        <p:nvSpPr>
          <p:cNvPr id="4" name="Text 1"/>
          <p:cNvSpPr/>
          <p:nvPr/>
        </p:nvSpPr>
        <p:spPr>
          <a:xfrm>
            <a:off x="653177" y="3740229"/>
            <a:ext cx="13324046" cy="597218"/>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 1992, la Asociación S.O.S. Electrosolares (hoy Solidaridad Solar SOS) lanzó una campaña internacional de músicas para vehículos electrosolares, titulada Luz Motriz.</a:t>
            </a:r>
            <a:endParaRPr lang="en-US" sz="1450" dirty="0"/>
          </a:p>
        </p:txBody>
      </p:sp>
      <p:sp>
        <p:nvSpPr>
          <p:cNvPr id="5" name="Text 2"/>
          <p:cNvSpPr/>
          <p:nvPr/>
        </p:nvSpPr>
        <p:spPr>
          <a:xfrm>
            <a:off x="653177" y="4547354"/>
            <a:ext cx="13324046" cy="597218"/>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La iniciativa buscaba sensibilizar a la ciudadanía y abrir las puertas institucionales para la homologación y matriculación del primer coche eléctrico en España.</a:t>
            </a:r>
            <a:endParaRPr lang="en-US" sz="1450" dirty="0"/>
          </a:p>
        </p:txBody>
      </p:sp>
      <p:sp>
        <p:nvSpPr>
          <p:cNvPr id="6" name="Text 3"/>
          <p:cNvSpPr/>
          <p:nvPr/>
        </p:nvSpPr>
        <p:spPr>
          <a:xfrm>
            <a:off x="653177" y="5354479"/>
            <a:ext cx="13324046" cy="597218"/>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Gracias a esa campaña cultural —y a pesar de que la financiación pública fue retirada a última hora—, se logró acceder al Ministerio de Defensa y culminar el proceso de matriculación en 1993.</a:t>
            </a:r>
            <a:endParaRPr lang="en-US" sz="1450" dirty="0"/>
          </a:p>
        </p:txBody>
      </p:sp>
      <p:sp>
        <p:nvSpPr>
          <p:cNvPr id="7" name="Text 4"/>
          <p:cNvSpPr/>
          <p:nvPr/>
        </p:nvSpPr>
        <p:spPr>
          <a:xfrm>
            <a:off x="653177" y="6161603"/>
            <a:ext cx="13324046" cy="597218"/>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El cassette fue producido por la asociación con fondos propios. En su interior participaron músicos de Canarias, Mallorca, Alemania y Chile, con un mensaje común: la defensa de la Tierra a través de la energía limpia y el arte.</a:t>
            </a:r>
            <a:endParaRPr lang="en-US" sz="1450" dirty="0"/>
          </a:p>
        </p:txBody>
      </p:sp>
      <p:sp>
        <p:nvSpPr>
          <p:cNvPr id="8" name="Text 5"/>
          <p:cNvSpPr/>
          <p:nvPr/>
        </p:nvSpPr>
        <p:spPr>
          <a:xfrm>
            <a:off x="653177" y="6968728"/>
            <a:ext cx="13324046" cy="298609"/>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El contenido completo de esta obra está recogido en el libro La larga espera de los coches renovables (Bubok, 2017).</a:t>
            </a:r>
            <a:endParaRPr lang="en-US" sz="1450" dirty="0"/>
          </a:p>
        </p:txBody>
      </p:sp>
      <p:sp>
        <p:nvSpPr>
          <p:cNvPr id="9" name="Text 6"/>
          <p:cNvSpPr/>
          <p:nvPr/>
        </p:nvSpPr>
        <p:spPr>
          <a:xfrm>
            <a:off x="653177" y="7477244"/>
            <a:ext cx="13324046" cy="238839"/>
          </a:xfrm>
          <a:prstGeom prst="rect">
            <a:avLst/>
          </a:prstGeom>
          <a:noFill/>
          <a:ln/>
        </p:spPr>
        <p:txBody>
          <a:bodyPr wrap="none" lIns="0" tIns="0" rIns="0" bIns="0" rtlCol="0" anchor="t"/>
          <a:lstStyle/>
          <a:p>
            <a:pPr algn="l" indent="0" marL="0">
              <a:lnSpc>
                <a:spcPts val="1850"/>
              </a:lnSpc>
              <a:buNone/>
            </a:pPr>
            <a:r>
              <a:rPr lang="en-US" sz="1150" dirty="0">
                <a:solidFill>
                  <a:srgbClr val="384653"/>
                </a:solidFill>
                <a:latin typeface="Montserrat" pitchFamily="34" charset="0"/>
                <a:ea typeface="Montserrat" pitchFamily="34" charset="-122"/>
                <a:cs typeface="Montserrat" pitchFamily="34" charset="-120"/>
              </a:rPr>
              <a:t>Archivo musical · Solidaridad Solar SOS (1992–1993)</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812262" y="472678"/>
            <a:ext cx="7005757" cy="564118"/>
          </a:xfrm>
          <a:prstGeom prst="rect">
            <a:avLst/>
          </a:prstGeom>
          <a:noFill/>
          <a:ln/>
        </p:spPr>
        <p:txBody>
          <a:bodyPr wrap="none" lIns="0" tIns="0" rIns="0" bIns="0" rtlCol="0" anchor="t"/>
          <a:lstStyle/>
          <a:p>
            <a:pPr algn="ctr" indent="0" marL="0">
              <a:lnSpc>
                <a:spcPts val="4400"/>
              </a:lnSpc>
              <a:buNone/>
            </a:pPr>
            <a:r>
              <a:rPr lang="en-US" sz="3550" b="1" dirty="0">
                <a:solidFill>
                  <a:srgbClr val="2E3C4E"/>
                </a:solidFill>
                <a:latin typeface="Barlow Bold" pitchFamily="34" charset="0"/>
                <a:ea typeface="Barlow Bold" pitchFamily="34" charset="-122"/>
                <a:cs typeface="Barlow Bold" pitchFamily="34" charset="-120"/>
              </a:rPr>
              <a:t>Érase una vez un coche solar (1993)</a:t>
            </a:r>
            <a:endParaRPr lang="en-US" sz="3550" dirty="0"/>
          </a:p>
        </p:txBody>
      </p:sp>
      <p:sp>
        <p:nvSpPr>
          <p:cNvPr id="3" name="Text 1"/>
          <p:cNvSpPr/>
          <p:nvPr/>
        </p:nvSpPr>
        <p:spPr>
          <a:xfrm>
            <a:off x="3614142" y="1105376"/>
            <a:ext cx="7401997" cy="338495"/>
          </a:xfrm>
          <a:prstGeom prst="rect">
            <a:avLst/>
          </a:prstGeom>
          <a:noFill/>
          <a:ln/>
        </p:spPr>
        <p:txBody>
          <a:bodyPr wrap="none" lIns="0" tIns="0" rIns="0" bIns="0" rtlCol="0" anchor="t"/>
          <a:lstStyle/>
          <a:p>
            <a:pPr algn="ctr" indent="0" marL="0">
              <a:lnSpc>
                <a:spcPts val="2650"/>
              </a:lnSpc>
              <a:buNone/>
            </a:pPr>
            <a:r>
              <a:rPr lang="en-US" sz="2100" b="1" dirty="0">
                <a:solidFill>
                  <a:srgbClr val="2E3C4E"/>
                </a:solidFill>
                <a:latin typeface="Barlow Bold" pitchFamily="34" charset="0"/>
                <a:ea typeface="Barlow Bold" pitchFamily="34" charset="-122"/>
                <a:cs typeface="Barlow Bold" pitchFamily="34" charset="-120"/>
              </a:rPr>
              <a:t>Primer coche eléctrico matriculado en España – Tenerife, 1993</a:t>
            </a:r>
            <a:endParaRPr lang="en-US" sz="2100" dirty="0"/>
          </a:p>
        </p:txBody>
      </p:sp>
      <p:pic>
        <p:nvPicPr>
          <p:cNvPr id="4" name="Image 0" descr="preencoded.png">    </p:cNvPr>
          <p:cNvPicPr>
            <a:picLocks noChangeAspect="1"/>
          </p:cNvPicPr>
          <p:nvPr/>
        </p:nvPicPr>
        <p:blipFill>
          <a:blip r:embed="rId1"/>
          <a:stretch>
            <a:fillRect/>
          </a:stretch>
        </p:blipFill>
        <p:spPr>
          <a:xfrm>
            <a:off x="600313" y="1894046"/>
            <a:ext cx="3375422" cy="5257562"/>
          </a:xfrm>
          <a:prstGeom prst="rect">
            <a:avLst/>
          </a:prstGeom>
        </p:spPr>
      </p:pic>
      <p:sp>
        <p:nvSpPr>
          <p:cNvPr id="5" name="Text 2"/>
          <p:cNvSpPr/>
          <p:nvPr/>
        </p:nvSpPr>
        <p:spPr>
          <a:xfrm>
            <a:off x="8916829" y="1855470"/>
            <a:ext cx="5120878" cy="823317"/>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En 1993, la asociación Solidaridad Solar SOS presentó públicamente en Tenerife el primer coche eléctrico matriculado en España por la ciudadanía.</a:t>
            </a:r>
            <a:endParaRPr lang="en-US" sz="1350" dirty="0"/>
          </a:p>
        </p:txBody>
      </p:sp>
      <p:sp>
        <p:nvSpPr>
          <p:cNvPr id="6" name="Text 3"/>
          <p:cNvSpPr/>
          <p:nvPr/>
        </p:nvSpPr>
        <p:spPr>
          <a:xfrm>
            <a:off x="8916829" y="2833092"/>
            <a:ext cx="5120878" cy="823317"/>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Aquel artículo, titulado 'Érase una vez un coche solar', reflejaba el asombro y la esperanza de una época en la que la movilidad eléctrica todavía parecía un cuento imposible.</a:t>
            </a:r>
            <a:endParaRPr lang="en-US" sz="1350" dirty="0"/>
          </a:p>
        </p:txBody>
      </p:sp>
      <p:sp>
        <p:nvSpPr>
          <p:cNvPr id="7" name="Text 4"/>
          <p:cNvSpPr/>
          <p:nvPr/>
        </p:nvSpPr>
        <p:spPr>
          <a:xfrm>
            <a:off x="8916829" y="3810714"/>
            <a:ext cx="5120878" cy="1372195"/>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Inspirados por la experiencia suiza de CitySol (Basilea, 1991), el proyecto se basaba en la idea de que los vehículos urbanos podían alimentarse con energía solar descentralizada, recargándose directamente en los hogares o en fotolineras comunitarias.</a:t>
            </a:r>
            <a:endParaRPr lang="en-US" sz="1350" dirty="0"/>
          </a:p>
        </p:txBody>
      </p:sp>
      <p:sp>
        <p:nvSpPr>
          <p:cNvPr id="8" name="Text 5"/>
          <p:cNvSpPr/>
          <p:nvPr/>
        </p:nvSpPr>
        <p:spPr>
          <a:xfrm>
            <a:off x="8916829" y="5337215"/>
            <a:ext cx="5120878" cy="823317"/>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Aquella fue la semilla de un movimiento ciudadano por la transición energética que aún continúa tres décadas después.</a:t>
            </a:r>
            <a:endParaRPr lang="en-US" sz="1350" dirty="0"/>
          </a:p>
        </p:txBody>
      </p:sp>
      <p:sp>
        <p:nvSpPr>
          <p:cNvPr id="9" name="Text 6"/>
          <p:cNvSpPr/>
          <p:nvPr/>
        </p:nvSpPr>
        <p:spPr>
          <a:xfrm>
            <a:off x="600313" y="7537371"/>
            <a:ext cx="13429774" cy="219551"/>
          </a:xfrm>
          <a:prstGeom prst="rect">
            <a:avLst/>
          </a:prstGeom>
          <a:noFill/>
          <a:ln/>
        </p:spPr>
        <p:txBody>
          <a:bodyPr wrap="none" lIns="0" tIns="0" rIns="0" bIns="0" rtlCol="0" anchor="t"/>
          <a:lstStyle/>
          <a:p>
            <a:pPr algn="l" indent="0" marL="0">
              <a:lnSpc>
                <a:spcPts val="1700"/>
              </a:lnSpc>
              <a:buNone/>
            </a:pPr>
            <a:r>
              <a:rPr lang="en-US" sz="1050" dirty="0">
                <a:solidFill>
                  <a:srgbClr val="384653"/>
                </a:solidFill>
                <a:latin typeface="Montserrat" pitchFamily="34" charset="0"/>
                <a:ea typeface="Montserrat" pitchFamily="34" charset="-122"/>
                <a:cs typeface="Montserrat" pitchFamily="34" charset="-120"/>
              </a:rPr>
              <a:t>Archivo histórico de prensa · Solidaridad Solar SOS (1993)</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2025-11-21T02:08:55Z</dcterms:created>
  <dcterms:modified xsi:type="dcterms:W3CDTF">2025-11-21T02:08:55Z</dcterms:modified>
</cp:coreProperties>
</file>